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notesSlides/notesSlide3.xml" ContentType="application/vnd.openxmlformats-officedocument.presentationml.notesSlide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charts/chart32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3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charts/chart34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5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2"/>
  </p:notesMasterIdLst>
  <p:handoutMasterIdLst>
    <p:handoutMasterId r:id="rId33"/>
  </p:handoutMasterIdLst>
  <p:sldIdLst>
    <p:sldId id="352" r:id="rId5"/>
    <p:sldId id="634" r:id="rId6"/>
    <p:sldId id="642" r:id="rId7"/>
    <p:sldId id="636" r:id="rId8"/>
    <p:sldId id="637" r:id="rId9"/>
    <p:sldId id="630" r:id="rId10"/>
    <p:sldId id="670" r:id="rId11"/>
    <p:sldId id="671" r:id="rId12"/>
    <p:sldId id="672" r:id="rId13"/>
    <p:sldId id="673" r:id="rId14"/>
    <p:sldId id="674" r:id="rId15"/>
    <p:sldId id="675" r:id="rId16"/>
    <p:sldId id="676" r:id="rId17"/>
    <p:sldId id="677" r:id="rId18"/>
    <p:sldId id="678" r:id="rId19"/>
    <p:sldId id="679" r:id="rId20"/>
    <p:sldId id="680" r:id="rId21"/>
    <p:sldId id="681" r:id="rId22"/>
    <p:sldId id="682" r:id="rId23"/>
    <p:sldId id="683" r:id="rId24"/>
    <p:sldId id="627" r:id="rId25"/>
    <p:sldId id="638" r:id="rId26"/>
    <p:sldId id="669" r:id="rId27"/>
    <p:sldId id="684" r:id="rId28"/>
    <p:sldId id="685" r:id="rId29"/>
    <p:sldId id="686" r:id="rId30"/>
    <p:sldId id="650" r:id="rId31"/>
  </p:sldIdLst>
  <p:sldSz cx="9144000" cy="6858000" type="screen4x3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D24E"/>
    <a:srgbClr val="2DF3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jl, gemiddeld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29.xml"/><Relationship Id="rId1" Type="http://schemas.microsoft.com/office/2011/relationships/chartStyle" Target="styl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-file\Office\Gemeente\NAS\rekendienst\Meerjarenplanaanpassing_okt%202022\GECONSOLIDEERD\grafieken.xlsx" TargetMode="External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l-BE" sz="2000" dirty="0">
                <a:solidFill>
                  <a:schemeClr val="tx1"/>
                </a:solidFill>
              </a:rPr>
              <a:t>EXPLOITATIE-UITGAVEN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nl-BE" sz="2000" dirty="0">
                <a:solidFill>
                  <a:schemeClr val="tx1"/>
                </a:solidFill>
              </a:rPr>
              <a:t>Goederen en</a:t>
            </a:r>
            <a:r>
              <a:rPr lang="nl-BE" sz="2000" baseline="0" dirty="0">
                <a:solidFill>
                  <a:schemeClr val="tx1"/>
                </a:solidFill>
              </a:rPr>
              <a:t> diensten</a:t>
            </a:r>
            <a:endParaRPr lang="nl-BE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Blad1!$A$2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Blad1!$B$1:$G$1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Blad1!$B$2:$G$2</c:f>
              <c:numCache>
                <c:formatCode>#,##0</c:formatCode>
                <c:ptCount val="6"/>
                <c:pt idx="0">
                  <c:v>2882164.69</c:v>
                </c:pt>
                <c:pt idx="1">
                  <c:v>2688803.12</c:v>
                </c:pt>
                <c:pt idx="2">
                  <c:v>3571740.67</c:v>
                </c:pt>
                <c:pt idx="3">
                  <c:v>3507889.04</c:v>
                </c:pt>
                <c:pt idx="4">
                  <c:v>3451076.55</c:v>
                </c:pt>
                <c:pt idx="5">
                  <c:v>3492627.35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4D-4DC4-BAA8-CD5D4A55C0A8}"/>
            </c:ext>
          </c:extLst>
        </c:ser>
        <c:ser>
          <c:idx val="1"/>
          <c:order val="1"/>
          <c:tx>
            <c:strRef>
              <c:f>Blad1!$A$3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Blad1!$B$1:$G$1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Blad1!$B$3:$G$3</c:f>
              <c:numCache>
                <c:formatCode>#,##0</c:formatCode>
                <c:ptCount val="6"/>
                <c:pt idx="0">
                  <c:v>2822165</c:v>
                </c:pt>
                <c:pt idx="1">
                  <c:v>2688803</c:v>
                </c:pt>
                <c:pt idx="2">
                  <c:v>3922527</c:v>
                </c:pt>
                <c:pt idx="3">
                  <c:v>4072600</c:v>
                </c:pt>
                <c:pt idx="4">
                  <c:v>3896352</c:v>
                </c:pt>
                <c:pt idx="5">
                  <c:v>3859051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74D-4DC4-BAA8-CD5D4A55C0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50360608"/>
        <c:axId val="650362688"/>
      </c:barChart>
      <c:catAx>
        <c:axId val="65036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650362688"/>
        <c:crosses val="autoZero"/>
        <c:auto val="1"/>
        <c:lblAlgn val="ctr"/>
        <c:lblOffset val="100"/>
        <c:noMultiLvlLbl val="0"/>
      </c:catAx>
      <c:valAx>
        <c:axId val="650362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65036060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l-BE" sz="2000" dirty="0">
                <a:solidFill>
                  <a:schemeClr val="tx1"/>
                </a:solidFill>
              </a:rPr>
              <a:t>EXPLOITATIE-UITGAVEN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nl-BE" sz="2000" dirty="0">
                <a:solidFill>
                  <a:schemeClr val="tx1"/>
                </a:solidFill>
              </a:rPr>
              <a:t>Bezoldigingen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Blad1!$A$26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Blad1!$B$25:$G$25</c:f>
              <c:strCache>
                <c:ptCount val="6"/>
                <c:pt idx="0">
                  <c:v>JR 2020</c:v>
                </c:pt>
                <c:pt idx="1">
                  <c:v> JR 2021</c:v>
                </c:pt>
                <c:pt idx="2">
                  <c:v> Krediet 2022</c:v>
                </c:pt>
                <c:pt idx="3">
                  <c:v> Krediet 2023</c:v>
                </c:pt>
                <c:pt idx="4">
                  <c:v> Krediet 2024</c:v>
                </c:pt>
                <c:pt idx="5">
                  <c:v> Krediet 2025</c:v>
                </c:pt>
              </c:strCache>
            </c:strRef>
          </c:cat>
          <c:val>
            <c:numRef>
              <c:f>Blad1!$B$26:$G$26</c:f>
              <c:numCache>
                <c:formatCode>#,##0</c:formatCode>
                <c:ptCount val="6"/>
                <c:pt idx="0">
                  <c:v>5447231.6900000004</c:v>
                </c:pt>
                <c:pt idx="1">
                  <c:v>5802935.46</c:v>
                </c:pt>
                <c:pt idx="2">
                  <c:v>6415069.71</c:v>
                </c:pt>
                <c:pt idx="3">
                  <c:v>6893416.0099999998</c:v>
                </c:pt>
                <c:pt idx="4">
                  <c:v>6997000.6900000004</c:v>
                </c:pt>
                <c:pt idx="5">
                  <c:v>7173495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CB-460A-8BC7-8D9A08393A17}"/>
            </c:ext>
          </c:extLst>
        </c:ser>
        <c:ser>
          <c:idx val="1"/>
          <c:order val="1"/>
          <c:tx>
            <c:strRef>
              <c:f>Blad1!$A$27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Blad1!$B$25:$G$25</c:f>
              <c:strCache>
                <c:ptCount val="6"/>
                <c:pt idx="0">
                  <c:v>JR 2020</c:v>
                </c:pt>
                <c:pt idx="1">
                  <c:v> JR 2021</c:v>
                </c:pt>
                <c:pt idx="2">
                  <c:v> Krediet 2022</c:v>
                </c:pt>
                <c:pt idx="3">
                  <c:v> Krediet 2023</c:v>
                </c:pt>
                <c:pt idx="4">
                  <c:v> Krediet 2024</c:v>
                </c:pt>
                <c:pt idx="5">
                  <c:v> Krediet 2025</c:v>
                </c:pt>
              </c:strCache>
            </c:strRef>
          </c:cat>
          <c:val>
            <c:numRef>
              <c:f>Blad1!$B$27:$G$27</c:f>
              <c:numCache>
                <c:formatCode>#,##0</c:formatCode>
                <c:ptCount val="6"/>
                <c:pt idx="0">
                  <c:v>5447232</c:v>
                </c:pt>
                <c:pt idx="1">
                  <c:v>5802935</c:v>
                </c:pt>
                <c:pt idx="2">
                  <c:v>6539877</c:v>
                </c:pt>
                <c:pt idx="3">
                  <c:v>7383428</c:v>
                </c:pt>
                <c:pt idx="4">
                  <c:v>7391301</c:v>
                </c:pt>
                <c:pt idx="5">
                  <c:v>7548378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1CB-460A-8BC7-8D9A08393A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81432800"/>
        <c:axId val="581433216"/>
      </c:barChart>
      <c:catAx>
        <c:axId val="581432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81433216"/>
        <c:crosses val="autoZero"/>
        <c:auto val="1"/>
        <c:lblAlgn val="ctr"/>
        <c:lblOffset val="100"/>
        <c:noMultiLvlLbl val="0"/>
      </c:catAx>
      <c:valAx>
        <c:axId val="581433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8143280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l-BE" sz="2000" dirty="0">
                <a:solidFill>
                  <a:schemeClr val="tx1"/>
                </a:solidFill>
              </a:rPr>
              <a:t>EXPLOITATIE-UITGAVEN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nl-BE" sz="2000" dirty="0">
                <a:solidFill>
                  <a:schemeClr val="tx1"/>
                </a:solidFill>
              </a:rPr>
              <a:t>Individuele</a:t>
            </a:r>
            <a:r>
              <a:rPr lang="nl-BE" sz="2000" baseline="0" dirty="0">
                <a:solidFill>
                  <a:schemeClr val="tx1"/>
                </a:solidFill>
              </a:rPr>
              <a:t> hulpverlening OCMW</a:t>
            </a:r>
            <a:endParaRPr lang="nl-BE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Blad1!$A$48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Blad1!$B$47:$G$47</c:f>
              <c:strCache>
                <c:ptCount val="6"/>
                <c:pt idx="0">
                  <c:v>jaarrekening 2020</c:v>
                </c:pt>
                <c:pt idx="1">
                  <c:v>Jaarrekening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Blad1!$B$48:$G$48</c:f>
              <c:numCache>
                <c:formatCode>#,##0</c:formatCode>
                <c:ptCount val="6"/>
                <c:pt idx="0">
                  <c:v>176617.81</c:v>
                </c:pt>
                <c:pt idx="1">
                  <c:v>179797.99</c:v>
                </c:pt>
                <c:pt idx="2">
                  <c:v>374047.32</c:v>
                </c:pt>
                <c:pt idx="3">
                  <c:v>319370.69</c:v>
                </c:pt>
                <c:pt idx="4">
                  <c:v>324952.69</c:v>
                </c:pt>
                <c:pt idx="5">
                  <c:v>335646.21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A1-4F8A-9695-3AFF8C50CB3F}"/>
            </c:ext>
          </c:extLst>
        </c:ser>
        <c:ser>
          <c:idx val="1"/>
          <c:order val="1"/>
          <c:tx>
            <c:strRef>
              <c:f>Blad1!$A$49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Blad1!$B$47:$G$47</c:f>
              <c:strCache>
                <c:ptCount val="6"/>
                <c:pt idx="0">
                  <c:v>jaarrekening 2020</c:v>
                </c:pt>
                <c:pt idx="1">
                  <c:v>Jaarrekening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Blad1!$B$49:$G$49</c:f>
              <c:numCache>
                <c:formatCode>#,##0</c:formatCode>
                <c:ptCount val="6"/>
                <c:pt idx="0">
                  <c:v>176618</c:v>
                </c:pt>
                <c:pt idx="1">
                  <c:v>179798</c:v>
                </c:pt>
                <c:pt idx="2">
                  <c:v>390663</c:v>
                </c:pt>
                <c:pt idx="3">
                  <c:v>400370</c:v>
                </c:pt>
                <c:pt idx="4">
                  <c:v>342209</c:v>
                </c:pt>
                <c:pt idx="5">
                  <c:v>353247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8A1-4F8A-9695-3AFF8C50C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5540544"/>
        <c:axId val="455539296"/>
      </c:barChart>
      <c:catAx>
        <c:axId val="455540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55539296"/>
        <c:crosses val="autoZero"/>
        <c:auto val="1"/>
        <c:lblAlgn val="ctr"/>
        <c:lblOffset val="100"/>
        <c:noMultiLvlLbl val="0"/>
      </c:catAx>
      <c:valAx>
        <c:axId val="45553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5554054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5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500" dirty="0" err="1">
                <a:solidFill>
                  <a:schemeClr val="tx1"/>
                </a:solidFill>
              </a:rPr>
              <a:t>Exploitatie-uitgaven</a:t>
            </a:r>
            <a:endParaRPr lang="en-US" sz="2500" dirty="0">
              <a:solidFill>
                <a:schemeClr val="tx1"/>
              </a:solidFill>
            </a:endParaRPr>
          </a:p>
          <a:p>
            <a:pPr>
              <a:defRPr sz="2500">
                <a:solidFill>
                  <a:schemeClr val="tx1"/>
                </a:solidFill>
              </a:defRPr>
            </a:pPr>
            <a:r>
              <a:rPr lang="en-US" sz="2500" dirty="0">
                <a:solidFill>
                  <a:schemeClr val="tx1"/>
                </a:solidFill>
              </a:rPr>
              <a:t>INDIVIDUELE HULPVERLENING OCMW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34"/>
        <c:overlap val="-27"/>
        <c:axId val="2032803776"/>
        <c:axId val="2032820832"/>
      </c:barChart>
      <c:catAx>
        <c:axId val="2032803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20832"/>
        <c:crosses val="autoZero"/>
        <c:auto val="1"/>
        <c:lblAlgn val="ctr"/>
        <c:lblOffset val="100"/>
        <c:noMultiLvlLbl val="0"/>
      </c:catAx>
      <c:valAx>
        <c:axId val="203282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0377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solidFill>
                  <a:schemeClr val="tx1"/>
                </a:solidFill>
              </a:rPr>
              <a:t>EXPLOITATIE-UITGAVEN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Toegstane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werkingssubsidies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Blad1!$A$75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Blad1!$B$74:$G$74</c:f>
              <c:strCache>
                <c:ptCount val="6"/>
                <c:pt idx="0">
                  <c:v>jaarrekening 2020</c:v>
                </c:pt>
                <c:pt idx="1">
                  <c:v>Jaarrekening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Blad1!$B$75:$G$75</c:f>
              <c:numCache>
                <c:formatCode>#,##0</c:formatCode>
                <c:ptCount val="6"/>
                <c:pt idx="0">
                  <c:v>971241.95</c:v>
                </c:pt>
                <c:pt idx="1">
                  <c:v>1113190.27</c:v>
                </c:pt>
                <c:pt idx="2">
                  <c:v>1250583.21</c:v>
                </c:pt>
                <c:pt idx="3">
                  <c:v>1388697.02</c:v>
                </c:pt>
                <c:pt idx="4">
                  <c:v>1439209.83</c:v>
                </c:pt>
                <c:pt idx="5">
                  <c:v>1436250.18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B3-4C7C-9063-C17AF33F7FB4}"/>
            </c:ext>
          </c:extLst>
        </c:ser>
        <c:ser>
          <c:idx val="1"/>
          <c:order val="1"/>
          <c:tx>
            <c:strRef>
              <c:f>Blad1!$A$76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Blad1!$B$74:$G$74</c:f>
              <c:strCache>
                <c:ptCount val="6"/>
                <c:pt idx="0">
                  <c:v>jaarrekening 2020</c:v>
                </c:pt>
                <c:pt idx="1">
                  <c:v>Jaarrekening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Blad1!$B$76:$G$76</c:f>
              <c:numCache>
                <c:formatCode>#,##0</c:formatCode>
                <c:ptCount val="6"/>
                <c:pt idx="0">
                  <c:v>971242</c:v>
                </c:pt>
                <c:pt idx="1">
                  <c:v>1113190</c:v>
                </c:pt>
                <c:pt idx="2">
                  <c:v>1321964</c:v>
                </c:pt>
                <c:pt idx="3">
                  <c:v>1415424</c:v>
                </c:pt>
                <c:pt idx="4">
                  <c:v>1493201</c:v>
                </c:pt>
                <c:pt idx="5">
                  <c:v>1492273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BB3-4C7C-9063-C17AF33F7F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94077952"/>
        <c:axId val="594082944"/>
      </c:barChart>
      <c:catAx>
        <c:axId val="594077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94082944"/>
        <c:crosses val="autoZero"/>
        <c:auto val="1"/>
        <c:lblAlgn val="ctr"/>
        <c:lblOffset val="100"/>
        <c:noMultiLvlLbl val="0"/>
      </c:catAx>
      <c:valAx>
        <c:axId val="594082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9407795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EXPLOITATIE-UITGAVEN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Financiële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uitgaven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Blad1!$A$96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Blad1!$B$95:$G$95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Blad1!$B$96:$G$96</c:f>
              <c:numCache>
                <c:formatCode>#,##0</c:formatCode>
                <c:ptCount val="6"/>
                <c:pt idx="0">
                  <c:v>269374</c:v>
                </c:pt>
                <c:pt idx="1">
                  <c:v>247169</c:v>
                </c:pt>
                <c:pt idx="2">
                  <c:v>229947</c:v>
                </c:pt>
                <c:pt idx="3">
                  <c:v>224970</c:v>
                </c:pt>
                <c:pt idx="4">
                  <c:v>203640</c:v>
                </c:pt>
                <c:pt idx="5">
                  <c:v>185675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D2-40A6-AB4F-B00B1690EFF1}"/>
            </c:ext>
          </c:extLst>
        </c:ser>
        <c:ser>
          <c:idx val="1"/>
          <c:order val="1"/>
          <c:tx>
            <c:strRef>
              <c:f>Blad1!$A$97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Blad1!$B$95:$G$95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Blad1!$B$97:$G$97</c:f>
              <c:numCache>
                <c:formatCode>#,##0</c:formatCode>
                <c:ptCount val="6"/>
                <c:pt idx="0">
                  <c:v>269374</c:v>
                </c:pt>
                <c:pt idx="1">
                  <c:v>247169</c:v>
                </c:pt>
                <c:pt idx="2">
                  <c:v>227955</c:v>
                </c:pt>
                <c:pt idx="3">
                  <c:v>225693</c:v>
                </c:pt>
                <c:pt idx="4">
                  <c:v>203302</c:v>
                </c:pt>
                <c:pt idx="5">
                  <c:v>184163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D2-40A6-AB4F-B00B1690EF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0802864"/>
        <c:axId val="460803280"/>
      </c:barChart>
      <c:catAx>
        <c:axId val="460802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60803280"/>
        <c:crosses val="autoZero"/>
        <c:auto val="1"/>
        <c:lblAlgn val="ctr"/>
        <c:lblOffset val="100"/>
        <c:noMultiLvlLbl val="0"/>
      </c:catAx>
      <c:valAx>
        <c:axId val="460803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6080286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5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500" dirty="0" err="1">
                <a:solidFill>
                  <a:schemeClr val="tx1"/>
                </a:solidFill>
              </a:rPr>
              <a:t>Exploitatie-uitgaven</a:t>
            </a:r>
            <a:endParaRPr lang="en-US" sz="2500" dirty="0">
              <a:solidFill>
                <a:schemeClr val="tx1"/>
              </a:solidFill>
            </a:endParaRPr>
          </a:p>
          <a:p>
            <a:pPr>
              <a:defRPr sz="2500">
                <a:solidFill>
                  <a:schemeClr val="tx1"/>
                </a:solidFill>
              </a:defRPr>
            </a:pPr>
            <a:r>
              <a:rPr lang="en-US" sz="2500" dirty="0">
                <a:solidFill>
                  <a:schemeClr val="tx1"/>
                </a:solidFill>
              </a:rPr>
              <a:t>INDIVIDUELE HULPVERLENING OCMW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34"/>
        <c:overlap val="-27"/>
        <c:axId val="2032803776"/>
        <c:axId val="2032820832"/>
      </c:barChart>
      <c:catAx>
        <c:axId val="2032803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20832"/>
        <c:crosses val="autoZero"/>
        <c:auto val="1"/>
        <c:lblAlgn val="ctr"/>
        <c:lblOffset val="100"/>
        <c:noMultiLvlLbl val="0"/>
      </c:catAx>
      <c:valAx>
        <c:axId val="203282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0377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EXPLOITATIE-ONTVANGSTEN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Ontvangsten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uit</a:t>
            </a:r>
            <a:r>
              <a:rPr lang="en-US" sz="2000" dirty="0">
                <a:solidFill>
                  <a:schemeClr val="tx1"/>
                </a:solidFill>
              </a:rPr>
              <a:t> de </a:t>
            </a:r>
            <a:r>
              <a:rPr lang="en-US" sz="2000" dirty="0" err="1">
                <a:solidFill>
                  <a:schemeClr val="tx1"/>
                </a:solidFill>
              </a:rPr>
              <a:t>werking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Blad1!$A$118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Blad1!$B$117:$G$117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Blad1!$B$118:$G$118</c:f>
              <c:numCache>
                <c:formatCode>#,##0</c:formatCode>
                <c:ptCount val="6"/>
                <c:pt idx="0">
                  <c:v>3298179.9</c:v>
                </c:pt>
                <c:pt idx="1">
                  <c:v>3205346.52</c:v>
                </c:pt>
                <c:pt idx="2">
                  <c:v>3482374.18</c:v>
                </c:pt>
                <c:pt idx="3">
                  <c:v>3457230.07</c:v>
                </c:pt>
                <c:pt idx="4">
                  <c:v>3503408.15</c:v>
                </c:pt>
                <c:pt idx="5">
                  <c:v>3550257.11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F0-4F25-BA26-CA445155F7E1}"/>
            </c:ext>
          </c:extLst>
        </c:ser>
        <c:ser>
          <c:idx val="1"/>
          <c:order val="1"/>
          <c:tx>
            <c:strRef>
              <c:f>Blad1!$A$119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Blad1!$B$117:$G$117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Blad1!$B$119:$G$119</c:f>
              <c:numCache>
                <c:formatCode>#,##0</c:formatCode>
                <c:ptCount val="6"/>
                <c:pt idx="0">
                  <c:v>3298180</c:v>
                </c:pt>
                <c:pt idx="1">
                  <c:v>3205347</c:v>
                </c:pt>
                <c:pt idx="2">
                  <c:v>3512832</c:v>
                </c:pt>
                <c:pt idx="3">
                  <c:v>3613832</c:v>
                </c:pt>
                <c:pt idx="4">
                  <c:v>3653315</c:v>
                </c:pt>
                <c:pt idx="5">
                  <c:v>3702503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1F0-4F25-BA26-CA445155F7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30517824"/>
        <c:axId val="330520736"/>
      </c:barChart>
      <c:catAx>
        <c:axId val="330517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30520736"/>
        <c:crosses val="autoZero"/>
        <c:auto val="1"/>
        <c:lblAlgn val="ctr"/>
        <c:lblOffset val="100"/>
        <c:noMultiLvlLbl val="0"/>
      </c:catAx>
      <c:valAx>
        <c:axId val="330520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3051782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5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500" dirty="0" err="1">
                <a:solidFill>
                  <a:schemeClr val="tx1"/>
                </a:solidFill>
              </a:rPr>
              <a:t>Exploitatie-uitgaven</a:t>
            </a:r>
            <a:endParaRPr lang="en-US" sz="2500" dirty="0">
              <a:solidFill>
                <a:schemeClr val="tx1"/>
              </a:solidFill>
            </a:endParaRPr>
          </a:p>
          <a:p>
            <a:pPr>
              <a:defRPr sz="2500">
                <a:solidFill>
                  <a:schemeClr val="tx1"/>
                </a:solidFill>
              </a:defRPr>
            </a:pPr>
            <a:r>
              <a:rPr lang="en-US" sz="2500" dirty="0">
                <a:solidFill>
                  <a:schemeClr val="tx1"/>
                </a:solidFill>
              </a:rPr>
              <a:t>INDIVIDUELE HULPVERLENING OCMW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34"/>
        <c:overlap val="-27"/>
        <c:axId val="2032803776"/>
        <c:axId val="2032820832"/>
      </c:barChart>
      <c:catAx>
        <c:axId val="2032803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20832"/>
        <c:crosses val="autoZero"/>
        <c:auto val="1"/>
        <c:lblAlgn val="ctr"/>
        <c:lblOffset val="100"/>
        <c:noMultiLvlLbl val="0"/>
      </c:catAx>
      <c:valAx>
        <c:axId val="203282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0377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EXPLOITATIE-ONTVANGSTEN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Opcentiemen</a:t>
            </a:r>
            <a:r>
              <a:rPr lang="en-US" sz="2000" dirty="0">
                <a:solidFill>
                  <a:schemeClr val="tx1"/>
                </a:solidFill>
              </a:rPr>
              <a:t> op de </a:t>
            </a:r>
            <a:r>
              <a:rPr lang="en-US" sz="2000" dirty="0" err="1">
                <a:solidFill>
                  <a:schemeClr val="tx1"/>
                </a:solidFill>
              </a:rPr>
              <a:t>onroerende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voorheffing</a:t>
            </a:r>
            <a:endParaRPr lang="en-US" sz="2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9.3062335958005254E-2"/>
          <c:y val="2.453466245520492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Blad1!$A$138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Blad1!$B$137:$G$137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Blad1!$B$138:$G$138</c:f>
              <c:numCache>
                <c:formatCode>#,##0</c:formatCode>
                <c:ptCount val="6"/>
                <c:pt idx="0">
                  <c:v>2656941.7200000002</c:v>
                </c:pt>
                <c:pt idx="1">
                  <c:v>2612494.6800000002</c:v>
                </c:pt>
                <c:pt idx="2">
                  <c:v>2682039</c:v>
                </c:pt>
                <c:pt idx="3">
                  <c:v>2910012</c:v>
                </c:pt>
                <c:pt idx="4">
                  <c:v>2968212</c:v>
                </c:pt>
                <c:pt idx="5">
                  <c:v>3027576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49-4693-838F-9A5EE3690E7F}"/>
            </c:ext>
          </c:extLst>
        </c:ser>
        <c:ser>
          <c:idx val="1"/>
          <c:order val="1"/>
          <c:tx>
            <c:strRef>
              <c:f>Blad1!$A$139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Blad1!$B$137:$G$137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Blad1!$B$139:$G$139</c:f>
              <c:numCache>
                <c:formatCode>#,##0</c:formatCode>
                <c:ptCount val="6"/>
                <c:pt idx="0">
                  <c:v>2656942</c:v>
                </c:pt>
                <c:pt idx="1">
                  <c:v>2612495</c:v>
                </c:pt>
                <c:pt idx="2">
                  <c:v>2682039</c:v>
                </c:pt>
                <c:pt idx="3">
                  <c:v>2991632</c:v>
                </c:pt>
                <c:pt idx="4">
                  <c:v>3051465</c:v>
                </c:pt>
                <c:pt idx="5">
                  <c:v>3112494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949-4693-838F-9A5EE3690E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9047968"/>
        <c:axId val="429048800"/>
      </c:barChart>
      <c:catAx>
        <c:axId val="429047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9048800"/>
        <c:crosses val="autoZero"/>
        <c:auto val="1"/>
        <c:lblAlgn val="ctr"/>
        <c:lblOffset val="100"/>
        <c:noMultiLvlLbl val="0"/>
      </c:catAx>
      <c:valAx>
        <c:axId val="429048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904796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5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500" dirty="0" err="1">
                <a:solidFill>
                  <a:schemeClr val="tx1"/>
                </a:solidFill>
              </a:rPr>
              <a:t>Exploitatie-uitgaven</a:t>
            </a:r>
            <a:endParaRPr lang="en-US" sz="2500" dirty="0">
              <a:solidFill>
                <a:schemeClr val="tx1"/>
              </a:solidFill>
            </a:endParaRPr>
          </a:p>
          <a:p>
            <a:pPr>
              <a:defRPr sz="2500">
                <a:solidFill>
                  <a:schemeClr val="tx1"/>
                </a:solidFill>
              </a:defRPr>
            </a:pPr>
            <a:r>
              <a:rPr lang="en-US" sz="2500" dirty="0">
                <a:solidFill>
                  <a:schemeClr val="tx1"/>
                </a:solidFill>
              </a:rPr>
              <a:t>INDIVIDUELE HULPVERLENING OCMW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34"/>
        <c:overlap val="-27"/>
        <c:axId val="2032803776"/>
        <c:axId val="2032820832"/>
      </c:barChart>
      <c:catAx>
        <c:axId val="2032803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20832"/>
        <c:crosses val="autoZero"/>
        <c:auto val="1"/>
        <c:lblAlgn val="ctr"/>
        <c:lblOffset val="100"/>
        <c:noMultiLvlLbl val="0"/>
      </c:catAx>
      <c:valAx>
        <c:axId val="203282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0377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/>
              <a:t>EXPLOITATIE-ONTVANGSTEN</a:t>
            </a:r>
          </a:p>
          <a:p>
            <a:pPr>
              <a:defRPr/>
            </a:pPr>
            <a:r>
              <a:rPr lang="en-US" sz="1800" dirty="0" err="1"/>
              <a:t>Aanvullende</a:t>
            </a:r>
            <a:r>
              <a:rPr lang="en-US" sz="1800" dirty="0"/>
              <a:t> belastingen op de </a:t>
            </a:r>
            <a:r>
              <a:rPr lang="en-US" sz="1800" dirty="0" err="1"/>
              <a:t>personenbelasting</a:t>
            </a:r>
            <a:endParaRPr lang="en-US" sz="1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Blad1!$A$158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Blad1!$B$157:$G$157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Blad1!$B$158:$G$158</c:f>
              <c:numCache>
                <c:formatCode>#,##0</c:formatCode>
                <c:ptCount val="6"/>
                <c:pt idx="0">
                  <c:v>1918518.76</c:v>
                </c:pt>
                <c:pt idx="1">
                  <c:v>1958364.1599999999</c:v>
                </c:pt>
                <c:pt idx="2">
                  <c:v>1850904.77</c:v>
                </c:pt>
                <c:pt idx="3">
                  <c:v>1987439.45</c:v>
                </c:pt>
                <c:pt idx="4">
                  <c:v>2149859.86</c:v>
                </c:pt>
                <c:pt idx="5">
                  <c:v>2249478.5299999998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9C-4305-AE64-84E3EC18D3FE}"/>
            </c:ext>
          </c:extLst>
        </c:ser>
        <c:ser>
          <c:idx val="1"/>
          <c:order val="1"/>
          <c:tx>
            <c:strRef>
              <c:f>Blad1!$A$159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Blad1!$B$157:$G$157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Blad1!$B$159:$G$159</c:f>
              <c:numCache>
                <c:formatCode>#,##0</c:formatCode>
                <c:ptCount val="6"/>
                <c:pt idx="0">
                  <c:v>1918519</c:v>
                </c:pt>
                <c:pt idx="1">
                  <c:v>1958364</c:v>
                </c:pt>
                <c:pt idx="2">
                  <c:v>2001660</c:v>
                </c:pt>
                <c:pt idx="3">
                  <c:v>2565120</c:v>
                </c:pt>
                <c:pt idx="4">
                  <c:v>2149860</c:v>
                </c:pt>
                <c:pt idx="5">
                  <c:v>2249479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D9C-4305-AE64-84E3EC18D3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90877616"/>
        <c:axId val="590878864"/>
      </c:barChart>
      <c:catAx>
        <c:axId val="590877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90878864"/>
        <c:crosses val="autoZero"/>
        <c:auto val="1"/>
        <c:lblAlgn val="ctr"/>
        <c:lblOffset val="100"/>
        <c:noMultiLvlLbl val="0"/>
      </c:catAx>
      <c:valAx>
        <c:axId val="590878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908776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nl-BE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5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500" dirty="0" err="1">
                <a:solidFill>
                  <a:schemeClr val="tx1"/>
                </a:solidFill>
              </a:rPr>
              <a:t>Exploitatie-uitgaven</a:t>
            </a:r>
            <a:endParaRPr lang="en-US" sz="2500" dirty="0">
              <a:solidFill>
                <a:schemeClr val="tx1"/>
              </a:solidFill>
            </a:endParaRPr>
          </a:p>
          <a:p>
            <a:pPr>
              <a:defRPr sz="2500">
                <a:solidFill>
                  <a:schemeClr val="tx1"/>
                </a:solidFill>
              </a:defRPr>
            </a:pPr>
            <a:r>
              <a:rPr lang="en-US" sz="2500" dirty="0">
                <a:solidFill>
                  <a:schemeClr val="tx1"/>
                </a:solidFill>
              </a:rPr>
              <a:t>INDIVIDUELE HULPVERLENING OCMW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34"/>
        <c:overlap val="-27"/>
        <c:axId val="2032803776"/>
        <c:axId val="2032820832"/>
      </c:barChart>
      <c:catAx>
        <c:axId val="2032803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20832"/>
        <c:crosses val="autoZero"/>
        <c:auto val="1"/>
        <c:lblAlgn val="ctr"/>
        <c:lblOffset val="100"/>
        <c:noMultiLvlLbl val="0"/>
      </c:catAx>
      <c:valAx>
        <c:axId val="203282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3280377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EXPLOITATIE</a:t>
            </a:r>
            <a:r>
              <a:rPr lang="en-US" sz="1800" baseline="0" dirty="0">
                <a:solidFill>
                  <a:schemeClr val="tx1"/>
                </a:solidFill>
              </a:rPr>
              <a:t>-ONTVANGSTEN</a:t>
            </a:r>
            <a:endParaRPr lang="en-US" sz="1800" dirty="0">
              <a:solidFill>
                <a:schemeClr val="tx1"/>
              </a:solidFill>
            </a:endParaRP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Andere</a:t>
            </a:r>
            <a:r>
              <a:rPr lang="en-US" sz="2000" dirty="0">
                <a:solidFill>
                  <a:schemeClr val="tx1"/>
                </a:solidFill>
              </a:rPr>
              <a:t> belastingen en </a:t>
            </a:r>
            <a:r>
              <a:rPr lang="en-US" sz="2000" dirty="0" err="1">
                <a:solidFill>
                  <a:schemeClr val="tx1"/>
                </a:solidFill>
              </a:rPr>
              <a:t>boetes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Blad1!$A$179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Blad1!$B$178:$G$178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Blad1!$B$179:$G$179</c:f>
              <c:numCache>
                <c:formatCode>#,##0</c:formatCode>
                <c:ptCount val="6"/>
                <c:pt idx="0">
                  <c:v>347898.06</c:v>
                </c:pt>
                <c:pt idx="1">
                  <c:v>460854.16</c:v>
                </c:pt>
                <c:pt idx="2">
                  <c:v>377800</c:v>
                </c:pt>
                <c:pt idx="3">
                  <c:v>377800</c:v>
                </c:pt>
                <c:pt idx="4">
                  <c:v>377800</c:v>
                </c:pt>
                <c:pt idx="5">
                  <c:v>377800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8E-4BBC-B490-7EB2CBB78F2C}"/>
            </c:ext>
          </c:extLst>
        </c:ser>
        <c:ser>
          <c:idx val="1"/>
          <c:order val="1"/>
          <c:tx>
            <c:strRef>
              <c:f>Blad1!$A$180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Blad1!$B$178:$G$178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Blad1!$B$180:$G$180</c:f>
              <c:numCache>
                <c:formatCode>#,##0</c:formatCode>
                <c:ptCount val="6"/>
                <c:pt idx="0">
                  <c:v>347898</c:v>
                </c:pt>
                <c:pt idx="1">
                  <c:v>460854</c:v>
                </c:pt>
                <c:pt idx="2">
                  <c:v>377800</c:v>
                </c:pt>
                <c:pt idx="3">
                  <c:v>377800</c:v>
                </c:pt>
                <c:pt idx="4">
                  <c:v>377800</c:v>
                </c:pt>
                <c:pt idx="5">
                  <c:v>377800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8E-4BBC-B490-7EB2CBB78F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7773328"/>
        <c:axId val="437770832"/>
      </c:barChart>
      <c:catAx>
        <c:axId val="437773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7770832"/>
        <c:crosses val="autoZero"/>
        <c:auto val="1"/>
        <c:lblAlgn val="ctr"/>
        <c:lblOffset val="100"/>
        <c:noMultiLvlLbl val="0"/>
      </c:catAx>
      <c:valAx>
        <c:axId val="43777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777332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EXPLOITATIE</a:t>
            </a:r>
            <a:r>
              <a:rPr lang="en-US" sz="1800" baseline="0" dirty="0">
                <a:solidFill>
                  <a:schemeClr val="tx1"/>
                </a:solidFill>
              </a:rPr>
              <a:t>-ONTVANGSTEN</a:t>
            </a:r>
            <a:endParaRPr lang="en-US" sz="1800" dirty="0">
              <a:solidFill>
                <a:schemeClr val="tx1"/>
              </a:solidFill>
            </a:endParaRP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Werkingssubsdies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Blad1!$A$202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Blad1!$B$201:$G$201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Blad1!$B$202:$G$202</c:f>
              <c:numCache>
                <c:formatCode>#,##0</c:formatCode>
                <c:ptCount val="6"/>
                <c:pt idx="0">
                  <c:v>3399814</c:v>
                </c:pt>
                <c:pt idx="1">
                  <c:v>3523806</c:v>
                </c:pt>
                <c:pt idx="2">
                  <c:v>3766765</c:v>
                </c:pt>
                <c:pt idx="3">
                  <c:v>3733453</c:v>
                </c:pt>
                <c:pt idx="4">
                  <c:v>3786565</c:v>
                </c:pt>
                <c:pt idx="5">
                  <c:v>3861528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B7-44E4-B36D-366A89398681}"/>
            </c:ext>
          </c:extLst>
        </c:ser>
        <c:ser>
          <c:idx val="1"/>
          <c:order val="1"/>
          <c:tx>
            <c:strRef>
              <c:f>Blad1!$A$203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Blad1!$B$201:$G$201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Blad1!$B$203:$G$203</c:f>
              <c:numCache>
                <c:formatCode>#,##0</c:formatCode>
                <c:ptCount val="6"/>
                <c:pt idx="0">
                  <c:v>3399814</c:v>
                </c:pt>
                <c:pt idx="1">
                  <c:v>3523806</c:v>
                </c:pt>
                <c:pt idx="2">
                  <c:v>3940222</c:v>
                </c:pt>
                <c:pt idx="3">
                  <c:v>3980663</c:v>
                </c:pt>
                <c:pt idx="4">
                  <c:v>3982947</c:v>
                </c:pt>
                <c:pt idx="5">
                  <c:v>4067380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B7-44E4-B36D-366A893986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35004096"/>
        <c:axId val="335004928"/>
      </c:barChart>
      <c:catAx>
        <c:axId val="33500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35004928"/>
        <c:crosses val="autoZero"/>
        <c:auto val="1"/>
        <c:lblAlgn val="ctr"/>
        <c:lblOffset val="100"/>
        <c:noMultiLvlLbl val="0"/>
      </c:catAx>
      <c:valAx>
        <c:axId val="33500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3500409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EXPLOITATIE-ONTVANGSTEN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en-US" sz="2000" dirty="0" err="1">
                <a:solidFill>
                  <a:schemeClr val="tx1"/>
                </a:solidFill>
              </a:rPr>
              <a:t>Recup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individuele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hulpverlening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Blad1!$A$221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Blad1!$B$220:$G$220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Blad1!$B$221:$G$221</c:f>
              <c:numCache>
                <c:formatCode>#,##0</c:formatCode>
                <c:ptCount val="6"/>
                <c:pt idx="0">
                  <c:v>13060.79</c:v>
                </c:pt>
                <c:pt idx="1">
                  <c:v>41381.85</c:v>
                </c:pt>
                <c:pt idx="2">
                  <c:v>59250</c:v>
                </c:pt>
                <c:pt idx="3">
                  <c:v>59250</c:v>
                </c:pt>
                <c:pt idx="4">
                  <c:v>59250</c:v>
                </c:pt>
                <c:pt idx="5">
                  <c:v>59250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CF-4A5A-B38C-C739CC9BD379}"/>
            </c:ext>
          </c:extLst>
        </c:ser>
        <c:ser>
          <c:idx val="1"/>
          <c:order val="1"/>
          <c:tx>
            <c:strRef>
              <c:f>Blad1!$A$222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Blad1!$B$220:$G$220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Blad1!$B$222:$G$222</c:f>
              <c:numCache>
                <c:formatCode>#,##0</c:formatCode>
                <c:ptCount val="6"/>
                <c:pt idx="0">
                  <c:v>13061</c:v>
                </c:pt>
                <c:pt idx="1">
                  <c:v>41382</c:v>
                </c:pt>
                <c:pt idx="2">
                  <c:v>59250</c:v>
                </c:pt>
                <c:pt idx="3">
                  <c:v>59250</c:v>
                </c:pt>
                <c:pt idx="4">
                  <c:v>59250</c:v>
                </c:pt>
                <c:pt idx="5">
                  <c:v>59250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1CF-4A5A-B38C-C739CC9BD3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9052544"/>
        <c:axId val="429061696"/>
      </c:barChart>
      <c:catAx>
        <c:axId val="429052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9061696"/>
        <c:crosses val="autoZero"/>
        <c:auto val="1"/>
        <c:lblAlgn val="ctr"/>
        <c:lblOffset val="100"/>
        <c:noMultiLvlLbl val="0"/>
      </c:catAx>
      <c:valAx>
        <c:axId val="429061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905254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l-BE" sz="1800" dirty="0">
                <a:solidFill>
                  <a:schemeClr val="tx1"/>
                </a:solidFill>
              </a:rPr>
              <a:t>EXPLOITATIE-ONTVANGSTEN</a:t>
            </a:r>
          </a:p>
          <a:p>
            <a:pPr>
              <a:defRPr sz="2000">
                <a:solidFill>
                  <a:schemeClr val="tx1"/>
                </a:solidFill>
              </a:defRPr>
            </a:pPr>
            <a:r>
              <a:rPr lang="nl-BE" sz="2000" dirty="0">
                <a:solidFill>
                  <a:schemeClr val="tx1"/>
                </a:solidFill>
              </a:rPr>
              <a:t>Financiële ontvangsten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Blad1!$A$262</c:f>
              <c:strCache>
                <c:ptCount val="1"/>
                <c:pt idx="0">
                  <c:v>MJPA 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Blad1!$B$261:$G$261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Blad1!$B$262:$G$262</c:f>
              <c:numCache>
                <c:formatCode>#,##0</c:formatCode>
                <c:ptCount val="6"/>
                <c:pt idx="0">
                  <c:v>525521.62</c:v>
                </c:pt>
                <c:pt idx="1">
                  <c:v>537497.56999999995</c:v>
                </c:pt>
                <c:pt idx="2">
                  <c:v>411164.85</c:v>
                </c:pt>
                <c:pt idx="3">
                  <c:v>405215.61</c:v>
                </c:pt>
                <c:pt idx="4">
                  <c:v>405215.61</c:v>
                </c:pt>
                <c:pt idx="5">
                  <c:v>357580.88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7C-48ED-A777-BBA034710FDB}"/>
            </c:ext>
          </c:extLst>
        </c:ser>
        <c:ser>
          <c:idx val="1"/>
          <c:order val="1"/>
          <c:tx>
            <c:strRef>
              <c:f>Blad1!$A$263</c:f>
              <c:strCache>
                <c:ptCount val="1"/>
                <c:pt idx="0">
                  <c:v>MJPA 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6">
                    <a:lumMod val="50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Blad1!$B$261:$G$261</c:f>
              <c:strCache>
                <c:ptCount val="6"/>
                <c:pt idx="0">
                  <c:v>JR 2020</c:v>
                </c:pt>
                <c:pt idx="1">
                  <c:v>JR 2021</c:v>
                </c:pt>
                <c:pt idx="2">
                  <c:v>Krediet 2022</c:v>
                </c:pt>
                <c:pt idx="3">
                  <c:v>Krediet 2023</c:v>
                </c:pt>
                <c:pt idx="4">
                  <c:v>Krediet 2024</c:v>
                </c:pt>
                <c:pt idx="5">
                  <c:v>Krediet 2025</c:v>
                </c:pt>
              </c:strCache>
            </c:strRef>
          </c:cat>
          <c:val>
            <c:numRef>
              <c:f>Blad1!$B$263:$G$263</c:f>
              <c:numCache>
                <c:formatCode>#,##0</c:formatCode>
                <c:ptCount val="6"/>
                <c:pt idx="0">
                  <c:v>525522</c:v>
                </c:pt>
                <c:pt idx="1">
                  <c:v>537498</c:v>
                </c:pt>
                <c:pt idx="2">
                  <c:v>412335</c:v>
                </c:pt>
                <c:pt idx="3">
                  <c:v>405216</c:v>
                </c:pt>
                <c:pt idx="4">
                  <c:v>405216</c:v>
                </c:pt>
                <c:pt idx="5">
                  <c:v>405216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B7C-48ED-A777-BBA034710F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83076240"/>
        <c:axId val="583077072"/>
      </c:barChart>
      <c:catAx>
        <c:axId val="58307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83077072"/>
        <c:crosses val="autoZero"/>
        <c:auto val="1"/>
        <c:lblAlgn val="ctr"/>
        <c:lblOffset val="100"/>
        <c:noMultiLvlLbl val="0"/>
      </c:catAx>
      <c:valAx>
        <c:axId val="583077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8307624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 err="1">
                <a:solidFill>
                  <a:schemeClr val="tx1"/>
                </a:solidFill>
              </a:rPr>
              <a:t>Investeringsuitgaven</a:t>
            </a:r>
            <a:endParaRPr lang="en-US" sz="20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Blad1!$B$301</c:f>
              <c:strCache>
                <c:ptCount val="1"/>
                <c:pt idx="0">
                  <c:v>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Blad1!$A$302</c:f>
              <c:strCache>
                <c:ptCount val="1"/>
                <c:pt idx="0">
                  <c:v>Investeringensuitgaven</c:v>
                </c:pt>
              </c:strCache>
            </c:strRef>
          </c:cat>
          <c:val>
            <c:numRef>
              <c:f>Blad1!$B$302</c:f>
              <c:numCache>
                <c:formatCode>#,##0</c:formatCode>
                <c:ptCount val="1"/>
                <c:pt idx="0">
                  <c:v>18624100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69-435F-B6AC-BF9655EC33AB}"/>
            </c:ext>
          </c:extLst>
        </c:ser>
        <c:ser>
          <c:idx val="1"/>
          <c:order val="1"/>
          <c:tx>
            <c:strRef>
              <c:f>Blad1!$C$301</c:f>
              <c:strCache>
                <c:ptCount val="1"/>
                <c:pt idx="0">
                  <c:v>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Blad1!$A$302</c:f>
              <c:strCache>
                <c:ptCount val="1"/>
                <c:pt idx="0">
                  <c:v>Investeringensuitgaven</c:v>
                </c:pt>
              </c:strCache>
            </c:strRef>
          </c:cat>
          <c:val>
            <c:numRef>
              <c:f>Blad1!$C$302</c:f>
              <c:numCache>
                <c:formatCode>#,##0</c:formatCode>
                <c:ptCount val="1"/>
                <c:pt idx="0">
                  <c:v>18669884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69-435F-B6AC-BF9655EC33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8571471"/>
        <c:axId val="328572719"/>
      </c:barChart>
      <c:catAx>
        <c:axId val="3285714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28572719"/>
        <c:crosses val="autoZero"/>
        <c:auto val="1"/>
        <c:lblAlgn val="ctr"/>
        <c:lblOffset val="100"/>
        <c:noMultiLvlLbl val="0"/>
      </c:catAx>
      <c:valAx>
        <c:axId val="328572719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28571471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82633216"/>
        <c:axId val="1682644864"/>
      </c:barChart>
      <c:catAx>
        <c:axId val="168263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44864"/>
        <c:crosses val="autoZero"/>
        <c:auto val="1"/>
        <c:lblAlgn val="ctr"/>
        <c:lblOffset val="100"/>
        <c:noMultiLvlLbl val="0"/>
      </c:catAx>
      <c:valAx>
        <c:axId val="168264486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6826332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l-BE" sz="2000" dirty="0">
                <a:solidFill>
                  <a:schemeClr val="tx1"/>
                </a:solidFill>
              </a:rPr>
              <a:t>Investeringsontvangsten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Blad1!$B$323</c:f>
              <c:strCache>
                <c:ptCount val="1"/>
                <c:pt idx="0">
                  <c:v>Oud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Blad1!$A$324</c:f>
              <c:strCache>
                <c:ptCount val="1"/>
                <c:pt idx="0">
                  <c:v>Investeringensontvangsten</c:v>
                </c:pt>
              </c:strCache>
            </c:strRef>
          </c:cat>
          <c:val>
            <c:numRef>
              <c:f>Blad1!$B$324</c:f>
              <c:numCache>
                <c:formatCode>#,##0</c:formatCode>
                <c:ptCount val="1"/>
                <c:pt idx="0">
                  <c:v>8808762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88-42AF-A616-68A55BE67C0C}"/>
            </c:ext>
          </c:extLst>
        </c:ser>
        <c:ser>
          <c:idx val="1"/>
          <c:order val="1"/>
          <c:tx>
            <c:strRef>
              <c:f>Blad1!$C$323</c:f>
              <c:strCache>
                <c:ptCount val="1"/>
                <c:pt idx="0">
                  <c:v>Nieuw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Blad1!$A$324</c:f>
              <c:strCache>
                <c:ptCount val="1"/>
                <c:pt idx="0">
                  <c:v>Investeringensontvangsten</c:v>
                </c:pt>
              </c:strCache>
            </c:strRef>
          </c:cat>
          <c:val>
            <c:numRef>
              <c:f>Blad1!$C$324</c:f>
              <c:numCache>
                <c:formatCode>#,##0</c:formatCode>
                <c:ptCount val="1"/>
                <c:pt idx="0">
                  <c:v>8858762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B88-42AF-A616-68A55BE67C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780543"/>
        <c:axId val="149781375"/>
      </c:barChart>
      <c:catAx>
        <c:axId val="1497805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49781375"/>
        <c:crosses val="autoZero"/>
        <c:auto val="1"/>
        <c:lblAlgn val="ctr"/>
        <c:lblOffset val="100"/>
        <c:noMultiLvlLbl val="0"/>
      </c:catAx>
      <c:valAx>
        <c:axId val="149781375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49780543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Blad1!$A$282</c:f>
              <c:strCache>
                <c:ptCount val="1"/>
                <c:pt idx="0">
                  <c:v>Evolutie van de schulden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Blad1!$B$281:$G$281</c:f>
              <c:numCache>
                <c:formatCode>m/d/yyyy</c:formatCode>
                <c:ptCount val="6"/>
                <c:pt idx="0">
                  <c:v>44196</c:v>
                </c:pt>
                <c:pt idx="1">
                  <c:v>44561</c:v>
                </c:pt>
                <c:pt idx="2">
                  <c:v>44926</c:v>
                </c:pt>
                <c:pt idx="3">
                  <c:v>45291</c:v>
                </c:pt>
                <c:pt idx="4">
                  <c:v>45657</c:v>
                </c:pt>
                <c:pt idx="5">
                  <c:v>46022</c:v>
                </c:pt>
              </c:numCache>
            </c:numRef>
          </c:cat>
          <c:val>
            <c:numRef>
              <c:f>Blad1!$B$282:$G$282</c:f>
              <c:numCache>
                <c:formatCode>#,##0</c:formatCode>
                <c:ptCount val="6"/>
                <c:pt idx="0">
                  <c:v>7796167</c:v>
                </c:pt>
                <c:pt idx="1">
                  <c:v>7436764</c:v>
                </c:pt>
                <c:pt idx="2">
                  <c:v>5445412</c:v>
                </c:pt>
                <c:pt idx="3">
                  <c:v>5562245</c:v>
                </c:pt>
                <c:pt idx="4">
                  <c:v>5073345</c:v>
                </c:pt>
                <c:pt idx="5">
                  <c:v>4589916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D7-4368-BCFE-5323A3EE99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6762032"/>
        <c:axId val="436763696"/>
      </c:barChart>
      <c:dateAx>
        <c:axId val="436762032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6763696"/>
        <c:crosses val="autoZero"/>
        <c:auto val="1"/>
        <c:lblOffset val="100"/>
        <c:baseTimeUnit val="years"/>
      </c:dateAx>
      <c:valAx>
        <c:axId val="436763696"/>
        <c:scaling>
          <c:orientation val="minMax"/>
          <c:max val="8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676203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Beschikbaar budgettair resultaat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Blad1!$A$345</c:f>
              <c:strCache>
                <c:ptCount val="1"/>
                <c:pt idx="0">
                  <c:v>MJPA oud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Blad1!$B$344:$G$344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Blad1!$B$345:$G$345</c:f>
              <c:numCache>
                <c:formatCode>#,##0</c:formatCode>
                <c:ptCount val="6"/>
                <c:pt idx="0">
                  <c:v>8986558</c:v>
                </c:pt>
                <c:pt idx="1">
                  <c:v>9628286</c:v>
                </c:pt>
                <c:pt idx="2">
                  <c:v>4674782</c:v>
                </c:pt>
                <c:pt idx="3">
                  <c:v>3113852</c:v>
                </c:pt>
                <c:pt idx="4">
                  <c:v>2773920</c:v>
                </c:pt>
                <c:pt idx="5">
                  <c:v>2306369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78D-4D46-848F-C562417B0A2E}"/>
            </c:ext>
          </c:extLst>
        </c:ser>
        <c:ser>
          <c:idx val="1"/>
          <c:order val="1"/>
          <c:tx>
            <c:strRef>
              <c:f>Blad1!$A$346</c:f>
              <c:strCache>
                <c:ptCount val="1"/>
                <c:pt idx="0">
                  <c:v>MJPA nieuw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Blad1!$B$344:$G$344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Blad1!$B$346:$G$346</c:f>
              <c:numCache>
                <c:formatCode>#,##0</c:formatCode>
                <c:ptCount val="6"/>
                <c:pt idx="0">
                  <c:v>8986558</c:v>
                </c:pt>
                <c:pt idx="1">
                  <c:v>9628286</c:v>
                </c:pt>
                <c:pt idx="2">
                  <c:v>4272481</c:v>
                </c:pt>
                <c:pt idx="3">
                  <c:v>2771709</c:v>
                </c:pt>
                <c:pt idx="4">
                  <c:v>2098347</c:v>
                </c:pt>
                <c:pt idx="5">
                  <c:v>1402910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78D-4D46-848F-C562417B0A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99762639"/>
        <c:axId val="1499744335"/>
      </c:lineChart>
      <c:catAx>
        <c:axId val="149976263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499744335"/>
        <c:crosses val="autoZero"/>
        <c:auto val="1"/>
        <c:lblAlgn val="ctr"/>
        <c:lblOffset val="100"/>
        <c:noMultiLvlLbl val="0"/>
      </c:catAx>
      <c:valAx>
        <c:axId val="14997443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499762639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5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>
                <a:solidFill>
                  <a:schemeClr val="tx1"/>
                </a:solidFill>
              </a:rPr>
              <a:t>Autofinancieringsmarge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Blad1!$A$365</c:f>
              <c:strCache>
                <c:ptCount val="1"/>
                <c:pt idx="0">
                  <c:v>MJPA oud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Blad1!$B$364:$G$364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Blad1!$B$365:$G$365</c:f>
              <c:numCache>
                <c:formatCode>#,##0</c:formatCode>
                <c:ptCount val="6"/>
                <c:pt idx="0">
                  <c:v>1844946</c:v>
                </c:pt>
                <c:pt idx="1">
                  <c:v>1793388</c:v>
                </c:pt>
                <c:pt idx="2">
                  <c:v>305873</c:v>
                </c:pt>
                <c:pt idx="3">
                  <c:v>175179</c:v>
                </c:pt>
                <c:pt idx="4">
                  <c:v>401182</c:v>
                </c:pt>
                <c:pt idx="5">
                  <c:v>434569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C3F-40E0-91F9-0A24A355A65D}"/>
            </c:ext>
          </c:extLst>
        </c:ser>
        <c:ser>
          <c:idx val="1"/>
          <c:order val="1"/>
          <c:tx>
            <c:strRef>
              <c:f>Blad1!$A$366</c:f>
              <c:strCache>
                <c:ptCount val="1"/>
                <c:pt idx="0">
                  <c:v>MJPA nieuw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Blad1!$B$364:$G$364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Blad1!$B$366:$G$366</c:f>
              <c:numCache>
                <c:formatCode>#,##0</c:formatCode>
                <c:ptCount val="6"/>
                <c:pt idx="0">
                  <c:v>1844946</c:v>
                </c:pt>
                <c:pt idx="1">
                  <c:v>1793388</c:v>
                </c:pt>
                <c:pt idx="2">
                  <c:v>130857</c:v>
                </c:pt>
                <c:pt idx="3">
                  <c:v>134533</c:v>
                </c:pt>
                <c:pt idx="4">
                  <c:v>-12052</c:v>
                </c:pt>
                <c:pt idx="5">
                  <c:v>181790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C3F-40E0-91F9-0A24A355A6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301735295"/>
        <c:axId val="1301744863"/>
      </c:lineChart>
      <c:catAx>
        <c:axId val="1301735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301744863"/>
        <c:crosses val="autoZero"/>
        <c:auto val="1"/>
        <c:lblAlgn val="ctr"/>
        <c:lblOffset val="100"/>
        <c:noMultiLvlLbl val="0"/>
      </c:catAx>
      <c:valAx>
        <c:axId val="13017448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1301735295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5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/>
      </a:pPr>
      <a:endParaRPr lang="nl-B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189" cy="496332"/>
          </a:xfrm>
          <a:prstGeom prst="rect">
            <a:avLst/>
          </a:prstGeom>
        </p:spPr>
        <p:txBody>
          <a:bodyPr vert="horz" lIns="91548" tIns="45775" rIns="91548" bIns="45775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49900" y="1"/>
            <a:ext cx="2946189" cy="496332"/>
          </a:xfrm>
          <a:prstGeom prst="rect">
            <a:avLst/>
          </a:prstGeom>
        </p:spPr>
        <p:txBody>
          <a:bodyPr vert="horz" lIns="91548" tIns="45775" rIns="91548" bIns="45775" rtlCol="0"/>
          <a:lstStyle>
            <a:lvl1pPr algn="r">
              <a:defRPr sz="1200"/>
            </a:lvl1pPr>
          </a:lstStyle>
          <a:p>
            <a:fld id="{841BA8ED-B7E8-4A04-8F57-21C52A609ED8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28715"/>
            <a:ext cx="2946189" cy="496332"/>
          </a:xfrm>
          <a:prstGeom prst="rect">
            <a:avLst/>
          </a:prstGeom>
        </p:spPr>
        <p:txBody>
          <a:bodyPr vert="horz" lIns="91548" tIns="45775" rIns="91548" bIns="45775" rtlCol="0" anchor="b"/>
          <a:lstStyle>
            <a:lvl1pPr algn="l">
              <a:defRPr sz="1200"/>
            </a:lvl1pPr>
          </a:lstStyle>
          <a:p>
            <a:r>
              <a:rPr lang="nl-BE"/>
              <a:t>Raden 5 december 2022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49900" y="9428715"/>
            <a:ext cx="2946189" cy="496332"/>
          </a:xfrm>
          <a:prstGeom prst="rect">
            <a:avLst/>
          </a:prstGeom>
        </p:spPr>
        <p:txBody>
          <a:bodyPr vert="horz" lIns="91548" tIns="45775" rIns="91548" bIns="45775" rtlCol="0" anchor="b"/>
          <a:lstStyle>
            <a:lvl1pPr algn="r">
              <a:defRPr sz="1200"/>
            </a:lvl1pPr>
          </a:lstStyle>
          <a:p>
            <a:fld id="{EDA6072D-EC07-44BA-87DD-AD12404A081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867935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77F88-CA86-49C3-90B0-C928B06D6CE2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452" y="4776792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2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nl-BE"/>
              <a:t>Raden 5 december 2022</a:t>
            </a: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27C28-0C6F-4561-BB6D-DEC37CEFC7F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829118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C4B26E05-2D10-4DB4-816D-8995A9A4ABE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r>
              <a:rPr lang="nl-BE" altLang="nl-BE" sz="1300">
                <a:latin typeface="Times New Roman" panose="02020603050405020304" pitchFamily="18" charset="0"/>
              </a:rPr>
              <a:t>Voorstelling meerjarenplan 2020 - 2025</a:t>
            </a:r>
            <a:endParaRPr lang="nl-NL" altLang="nl-BE" sz="1300">
              <a:latin typeface="Times New Roman" panose="02020603050405020304" pitchFamily="18" charset="0"/>
            </a:endParaRPr>
          </a:p>
        </p:txBody>
      </p:sp>
      <p:sp>
        <p:nvSpPr>
          <p:cNvPr id="63491" name="Rectangle 6">
            <a:extLst>
              <a:ext uri="{FF2B5EF4-FFF2-40B4-BE49-F238E27FC236}">
                <a16:creationId xmlns:a16="http://schemas.microsoft.com/office/drawing/2014/main" id="{118A06BA-5CD1-4CD9-9130-A1DDA549F96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r>
              <a:rPr lang="nl-NL" altLang="nl-BE" sz="1300">
                <a:latin typeface="Times New Roman" panose="02020603050405020304" pitchFamily="18" charset="0"/>
              </a:rPr>
              <a:t>Raden 5 december 2022</a:t>
            </a:r>
          </a:p>
        </p:txBody>
      </p:sp>
      <p:sp>
        <p:nvSpPr>
          <p:cNvPr id="63492" name="Rectangle 7">
            <a:extLst>
              <a:ext uri="{FF2B5EF4-FFF2-40B4-BE49-F238E27FC236}">
                <a16:creationId xmlns:a16="http://schemas.microsoft.com/office/drawing/2014/main" id="{957FAC1B-61D6-47F3-B16B-9A5113C08E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fld id="{9958BD6B-F039-4520-B906-DC8192BD116D}" type="slidenum">
              <a:rPr lang="nl-NL" altLang="nl-BE" sz="1300">
                <a:latin typeface="Times New Roman" panose="02020603050405020304" pitchFamily="18" charset="0"/>
              </a:rPr>
              <a:pPr/>
              <a:t>1</a:t>
            </a:fld>
            <a:endParaRPr lang="nl-NL" altLang="nl-BE" sz="1300">
              <a:latin typeface="Times New Roman" panose="02020603050405020304" pitchFamily="18" charset="0"/>
            </a:endParaRPr>
          </a:p>
        </p:txBody>
      </p:sp>
      <p:sp>
        <p:nvSpPr>
          <p:cNvPr id="63493" name="Rectangle 2">
            <a:extLst>
              <a:ext uri="{FF2B5EF4-FFF2-40B4-BE49-F238E27FC236}">
                <a16:creationId xmlns:a16="http://schemas.microsoft.com/office/drawing/2014/main" id="{40418EAB-9FDE-40F5-995C-78B33F6DCF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4" name="Rectangle 3">
            <a:extLst>
              <a:ext uri="{FF2B5EF4-FFF2-40B4-BE49-F238E27FC236}">
                <a16:creationId xmlns:a16="http://schemas.microsoft.com/office/drawing/2014/main" id="{4F244872-80C8-4F58-928F-5DFCD351F4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altLang="nl-BE"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nl-BE"/>
              <a:t>Raden 5 december 2022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627C28-0C6F-4561-BB6D-DEC37CEFC7F3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29758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nl-BE"/>
              <a:t>Raden 5 december 2022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627C28-0C6F-4561-BB6D-DEC37CEFC7F3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0575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ndertitel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nl-NL"/>
              <a:t>Klik om de ondertitelstijl van het model te bewerken</a:t>
            </a:r>
            <a:endParaRPr kumimoji="0" lang="en-US"/>
          </a:p>
        </p:txBody>
      </p:sp>
      <p:sp>
        <p:nvSpPr>
          <p:cNvPr id="28" name="Tijdelijke aanduiding voor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17" name="Tijdelijke aanduiding voor voettekst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Rechte verbindingslijn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va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Tijdelijke aanduiding voor dianumm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0A60A0D2-B77C-F60B-1E86-4BA1DA0DBC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887"/>
            <a:ext cx="1800200" cy="1051317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3280EDF8-E8E4-5EB9-2C22-3288254261D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3" t="27889" r="20595" b="26628"/>
          <a:stretch/>
        </p:blipFill>
        <p:spPr>
          <a:xfrm>
            <a:off x="7055768" y="116632"/>
            <a:ext cx="2088232" cy="874795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088" y="585039"/>
            <a:ext cx="8534400" cy="758952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nl-NL" dirty="0"/>
              <a:t>Klik om de stijl te bewerken</a:t>
            </a:r>
            <a:endParaRPr kumimoji="0" lang="en-US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Tijdelijke aanduiding voor inhoud 7"/>
          <p:cNvSpPr>
            <a:spLocks noGrp="1"/>
          </p:cNvSpPr>
          <p:nvPr>
            <p:ph sz="quarter" idx="1"/>
          </p:nvPr>
        </p:nvSpPr>
        <p:spPr>
          <a:xfrm>
            <a:off x="332232" y="1556792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nl-NL" dirty="0"/>
              <a:t>Klik om de modelstijlen te bewerken</a:t>
            </a:r>
          </a:p>
          <a:p>
            <a:pPr lvl="1" eaLnBrk="1" latinLnBrk="0" hangingPunct="1"/>
            <a:r>
              <a:rPr lang="nl-NL" dirty="0"/>
              <a:t>Tweede niveau</a:t>
            </a:r>
          </a:p>
          <a:p>
            <a:pPr lvl="2" eaLnBrk="1" latinLnBrk="0" hangingPunct="1"/>
            <a:r>
              <a:rPr lang="nl-NL" dirty="0"/>
              <a:t>Derde niveau</a:t>
            </a:r>
          </a:p>
          <a:p>
            <a:pPr lvl="3" eaLnBrk="1" latinLnBrk="0" hangingPunct="1"/>
            <a:r>
              <a:rPr lang="nl-NL" dirty="0"/>
              <a:t>Vierde niveau</a:t>
            </a:r>
          </a:p>
          <a:p>
            <a:pPr lvl="4" eaLnBrk="1" latinLnBrk="0" hangingPunct="1"/>
            <a:r>
              <a:rPr lang="nl-NL" dirty="0"/>
              <a:t>Vijfde niveau</a:t>
            </a:r>
            <a:endParaRPr kumimoji="0" lang="en-US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E4739801-7F5E-E8E4-C255-4B9B56A750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790281" cy="461524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8A669FB8-BA28-E942-BEEE-9AB2C9C19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3" t="27889" r="20595" b="26628"/>
          <a:stretch/>
        </p:blipFill>
        <p:spPr>
          <a:xfrm>
            <a:off x="7668344" y="188640"/>
            <a:ext cx="1219059" cy="51068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13" name="Rechthoe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hthoe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8" name="Rechte verbindingslijn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nl-NL" dirty="0"/>
              <a:t>Klik om de stijl te bewerken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Rechte verbindingslijn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Tijdelijke aanduiding voor inhoud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12" name="Tijdelijke aanduiding voor inhoud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B87B339-2DA7-F237-B6E9-7BE2F2ADE6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792088" cy="462579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60D04BE-B47D-E559-0E0D-2DA6F21249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3" t="27889" r="20595" b="26628"/>
          <a:stretch/>
        </p:blipFill>
        <p:spPr>
          <a:xfrm>
            <a:off x="7884368" y="188640"/>
            <a:ext cx="1047168" cy="43867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 verbindingslijn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hthoe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hthoe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hthoe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hoe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hthoe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nl-BE"/>
          </a:p>
        </p:txBody>
      </p:sp>
      <p:sp>
        <p:nvSpPr>
          <p:cNvPr id="15" name="Rechte verbindingslijn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Tijdelijke aanduiding voor inhoud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26" name="Tijdelijke aanduiding voor inhoud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25" name="Ova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23" name="Titel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hthoe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hthoe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hthoe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hte verbindingslijn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Tijdelijke aanduiding voor inhoud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10" name="Ova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21" name="Rechthoe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nl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hte verbindingslijn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hthoe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nl-NL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22" name="Rechthoe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hoe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hte verbindingslijn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14D33D7-A8F7-4898-94C9-52F8B8A0389A}" type="datetimeFigureOut">
              <a:rPr lang="nl-BE" smtClean="0"/>
              <a:t>14/11/2022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nl-BE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hte verbindingslijn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Tijdelijke aanduiding voor dianumm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4FCACDA-587C-491C-9683-CE6FA689F065}" type="slidenum">
              <a:rPr lang="nl-BE" smtClean="0"/>
              <a:t>‹nr.›</a:t>
            </a:fld>
            <a:endParaRPr lang="nl-BE"/>
          </a:p>
        </p:txBody>
      </p:sp>
      <p:sp>
        <p:nvSpPr>
          <p:cNvPr id="22" name="Tijdelijke aanduiding voor titel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13" name="Tijdelijke aanduiding voor teks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/>
              <a:t>Klik om de modelstijlen te bewerken</a:t>
            </a:r>
          </a:p>
          <a:p>
            <a:pPr lvl="1" eaLnBrk="1" latinLnBrk="0" hangingPunct="1"/>
            <a:r>
              <a:rPr kumimoji="0" lang="nl-NL"/>
              <a:t>Tweede niveau</a:t>
            </a:r>
          </a:p>
          <a:p>
            <a:pPr lvl="2" eaLnBrk="1" latinLnBrk="0" hangingPunct="1"/>
            <a:r>
              <a:rPr kumimoji="0" lang="nl-NL"/>
              <a:t>Derde niveau</a:t>
            </a:r>
          </a:p>
          <a:p>
            <a:pPr lvl="3" eaLnBrk="1" latinLnBrk="0" hangingPunct="1"/>
            <a:r>
              <a:rPr kumimoji="0" lang="nl-NL"/>
              <a:t>Vierde niveau</a:t>
            </a:r>
          </a:p>
          <a:p>
            <a:pPr lvl="4" eaLnBrk="1" latinLnBrk="0" hangingPunct="1"/>
            <a:r>
              <a:rPr kumimoji="0" lang="nl-NL"/>
              <a:t>Vijfde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package" Target="../embeddings/Microsoft_Excel_Worksheet.xlsx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package" Target="../embeddings/Microsoft_Excel_Worksheet1.xlsx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package" Target="../embeddings/Microsoft_Excel_Worksheet2.xls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package" Target="../embeddings/Microsoft_Excel_Worksheet3.xlsx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package" Target="../embeddings/Microsoft_Excel_Worksheet23.xlsx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package" Target="../embeddings/Microsoft_Excel_Worksheet27.xlsx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C73CDE3-53BA-46E4-B0E8-FDE8D04A1BB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3568" y="1412776"/>
            <a:ext cx="8064500" cy="381697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nl-BE" altLang="nl-BE" sz="4000" dirty="0"/>
            </a:br>
            <a:br>
              <a:rPr lang="nl-BE" altLang="nl-BE" sz="4000" dirty="0"/>
            </a:br>
            <a:r>
              <a:rPr lang="nl-BE" altLang="nl-BE" sz="4000" dirty="0"/>
              <a:t>AANPASSING MEERJARENPLAN </a:t>
            </a:r>
            <a:br>
              <a:rPr lang="nl-BE" altLang="nl-BE" sz="4000" dirty="0"/>
            </a:br>
            <a:r>
              <a:rPr lang="nl-BE" altLang="nl-BE" sz="4000" dirty="0"/>
              <a:t> </a:t>
            </a:r>
            <a:br>
              <a:rPr lang="nl-BE" altLang="nl-BE" sz="4000" dirty="0"/>
            </a:br>
            <a:br>
              <a:rPr lang="nl-BE" altLang="nl-BE" sz="4000" dirty="0"/>
            </a:br>
            <a:br>
              <a:rPr lang="nl-BE" altLang="nl-BE" sz="4000" dirty="0"/>
            </a:br>
            <a:r>
              <a:rPr lang="nl-BE" altLang="nl-BE" sz="4000" dirty="0"/>
              <a:t>2020 - 2025</a:t>
            </a:r>
            <a:br>
              <a:rPr lang="nl-BE" altLang="nl-BE" sz="4000" dirty="0"/>
            </a:br>
            <a:r>
              <a:rPr lang="nl-BE" altLang="nl-BE" sz="4000" dirty="0"/>
              <a:t> </a:t>
            </a:r>
            <a:r>
              <a:rPr lang="nl-BE" altLang="nl-BE" sz="2800" dirty="0"/>
              <a:t>GEMEENTE  &amp;  OCMW</a:t>
            </a:r>
            <a:br>
              <a:rPr lang="nl-BE" altLang="nl-BE" sz="2800" dirty="0"/>
            </a:br>
            <a:r>
              <a:rPr lang="nl-BE" altLang="nl-BE" sz="2800" dirty="0"/>
              <a:t>PITTEM</a:t>
            </a:r>
            <a:endParaRPr lang="nl-NL" altLang="nl-BE" sz="2800" dirty="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CC0FAF7-B4B9-4B17-AE44-6E64CD31E3E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971600" y="5157192"/>
            <a:ext cx="7632700" cy="115198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nl-BE" altLang="nl-BE" sz="1400" dirty="0"/>
          </a:p>
          <a:p>
            <a:pPr eaLnBrk="1" hangingPunct="1">
              <a:lnSpc>
                <a:spcPct val="80000"/>
              </a:lnSpc>
            </a:pPr>
            <a:r>
              <a:rPr lang="nl-BE" altLang="nl-BE" sz="2000" b="1" dirty="0"/>
              <a:t>GEMEENTERAAD – OCMW-RAAD</a:t>
            </a:r>
          </a:p>
          <a:p>
            <a:pPr eaLnBrk="1" hangingPunct="1">
              <a:lnSpc>
                <a:spcPct val="80000"/>
              </a:lnSpc>
            </a:pPr>
            <a:r>
              <a:rPr lang="nl-BE" altLang="nl-BE" sz="2000" b="1" dirty="0"/>
              <a:t>5 DECEMBER 2022</a:t>
            </a:r>
          </a:p>
          <a:p>
            <a:pPr eaLnBrk="1" hangingPunct="1">
              <a:lnSpc>
                <a:spcPct val="80000"/>
              </a:lnSpc>
            </a:pPr>
            <a:endParaRPr lang="nl-BE" altLang="nl-BE" sz="14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>
            <a:extLst>
              <a:ext uri="{FF2B5EF4-FFF2-40B4-BE49-F238E27FC236}">
                <a16:creationId xmlns:a16="http://schemas.microsoft.com/office/drawing/2014/main" id="{A2D22B16-66D1-4BC2-9B50-37E31C568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534400" cy="758952"/>
          </a:xfrm>
        </p:spPr>
        <p:txBody>
          <a:bodyPr/>
          <a:lstStyle/>
          <a:p>
            <a:r>
              <a:rPr lang="nl-BE" altLang="nl-BE" dirty="0"/>
              <a:t>Situering AMJP</a:t>
            </a:r>
          </a:p>
        </p:txBody>
      </p:sp>
      <p:sp>
        <p:nvSpPr>
          <p:cNvPr id="20483" name="Tijdelijke aanduiding voor inhoud 2">
            <a:extLst>
              <a:ext uri="{FF2B5EF4-FFF2-40B4-BE49-F238E27FC236}">
                <a16:creationId xmlns:a16="http://schemas.microsoft.com/office/drawing/2014/main" id="{0BE25670-AADA-4967-B40C-7608A01552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773238"/>
            <a:ext cx="7772400" cy="4114800"/>
          </a:xfrm>
        </p:spPr>
        <p:txBody>
          <a:bodyPr>
            <a:normAutofit fontScale="62500" lnSpcReduction="20000"/>
          </a:bodyPr>
          <a:lstStyle/>
          <a:p>
            <a:r>
              <a:rPr lang="nl-BE" altLang="nl-BE" sz="2400" dirty="0"/>
              <a:t>Meerjarenplanning 1 2020-2025: raden 30 december 2019</a:t>
            </a:r>
          </a:p>
          <a:p>
            <a:r>
              <a:rPr lang="nl-BE" altLang="nl-BE" sz="2400" dirty="0"/>
              <a:t>Overdracht investeringskredieten van 2019 naar 2020: CBS en VB van 6 mei 2020</a:t>
            </a:r>
          </a:p>
          <a:p>
            <a:r>
              <a:rPr lang="nl-BE" altLang="nl-BE" sz="2400" dirty="0"/>
              <a:t>Afsluiten jaarrekening 2019: raden 13 juli 2020 </a:t>
            </a:r>
          </a:p>
          <a:p>
            <a:r>
              <a:rPr lang="nl-BE" altLang="nl-BE" sz="2400" dirty="0"/>
              <a:t>Aanpassing meerjarenplan 2 2020 -2025: raden 13 juli 2020: enkel cijfers 2020</a:t>
            </a:r>
          </a:p>
          <a:p>
            <a:r>
              <a:rPr lang="nl-BE" altLang="nl-BE" sz="2400" dirty="0"/>
              <a:t>Aanpassing meerjarenplan 3 2020 -2025: raden 14 december 2020: cijfers: 2020 – 2025</a:t>
            </a:r>
          </a:p>
          <a:p>
            <a:r>
              <a:rPr lang="nl-BE" altLang="nl-BE" sz="2400" dirty="0"/>
              <a:t>Overdracht investeringskredieten van 2020 naar 2021: CBS van 3 maart 2021 en VB van 24 februari 2021</a:t>
            </a:r>
          </a:p>
          <a:p>
            <a:r>
              <a:rPr lang="nl-BE" altLang="nl-BE" sz="2400" dirty="0"/>
              <a:t>Afsluiten jaarrekening 2020: raden 7 juni 2021 </a:t>
            </a:r>
          </a:p>
          <a:p>
            <a:r>
              <a:rPr lang="nl-BE" altLang="nl-BE" sz="2400" dirty="0"/>
              <a:t>Aanpassing meerjarenplan 4 2020-2025:  raden 5 juli 2021: cijfers 2021-2025</a:t>
            </a:r>
          </a:p>
          <a:p>
            <a:r>
              <a:rPr lang="nl-BE" altLang="nl-BE" sz="2400" dirty="0"/>
              <a:t>Aanpassing meerjarenplan 5 2020-2025: raden 13 december 2021: cijfers 2021-2025</a:t>
            </a:r>
          </a:p>
          <a:p>
            <a:r>
              <a:rPr lang="nl-BE" altLang="nl-BE" sz="2400" dirty="0"/>
              <a:t>Overdracht investeringskredieten van 2021 naar 2022: CBS van 23 februari 2022 en VB van 23 februari 2022</a:t>
            </a:r>
          </a:p>
          <a:p>
            <a:r>
              <a:rPr lang="nl-BE" altLang="nl-BE" sz="2400" dirty="0"/>
              <a:t>Afsluiten jaarrekening 2021: raden 7 juni 2022</a:t>
            </a:r>
          </a:p>
          <a:p>
            <a:r>
              <a:rPr lang="nl-BE" altLang="nl-BE" sz="2400" dirty="0"/>
              <a:t>Aanpassing meerjarenplan 6 2020-2025: raden 3 oktober 2022</a:t>
            </a:r>
          </a:p>
          <a:p>
            <a:r>
              <a:rPr lang="nl-BE" altLang="nl-BE" sz="2400" dirty="0"/>
              <a:t>Aanpassing meerjarenplan 7 2020-2025: raden 5 december 2022</a:t>
            </a:r>
          </a:p>
          <a:p>
            <a:pPr lvl="1">
              <a:buFontTx/>
              <a:buNone/>
            </a:pPr>
            <a:endParaRPr lang="nl-BE" alt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68427DD-500E-40A8-9918-BB97F2FC049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fld id="{0744D3B1-2B9A-4AF9-993B-A6E04F289A8F}" type="slidenum">
              <a:rPr lang="en-US" altLang="nl-BE" sz="1000"/>
              <a:pPr/>
              <a:t>2</a:t>
            </a:fld>
            <a:endParaRPr lang="en-US" altLang="nl-BE" sz="1000"/>
          </a:p>
        </p:txBody>
      </p:sp>
    </p:spTree>
    <p:extLst>
      <p:ext uri="{BB962C8B-B14F-4D97-AF65-F5344CB8AC3E}">
        <p14:creationId xmlns:p14="http://schemas.microsoft.com/office/powerpoint/2010/main" val="1214584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C53F23-0154-4340-805C-3FC1DD333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332656"/>
            <a:ext cx="8534400" cy="758952"/>
          </a:xfrm>
        </p:spPr>
        <p:txBody>
          <a:bodyPr>
            <a:noAutofit/>
          </a:bodyPr>
          <a:lstStyle/>
          <a:p>
            <a:r>
              <a:rPr lang="nl-BE" sz="2500" dirty="0"/>
              <a:t>M2: staat van het financieel evenwicht: evolutie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>
          <a:xfrm>
            <a:off x="332232" y="1556792"/>
            <a:ext cx="8503920" cy="4824536"/>
          </a:xfrm>
        </p:spPr>
        <p:txBody>
          <a:bodyPr>
            <a:normAutofit fontScale="55000" lnSpcReduction="20000"/>
          </a:bodyPr>
          <a:lstStyle/>
          <a:p>
            <a:r>
              <a:rPr lang="nl-BE" dirty="0"/>
              <a:t>Evolutie:</a:t>
            </a:r>
          </a:p>
          <a:p>
            <a:pPr lvl="1"/>
            <a:r>
              <a:rPr lang="nl-BE" dirty="0"/>
              <a:t>Oorspronkelijke meerjarenplanning: raad 30/12/2019</a:t>
            </a:r>
          </a:p>
          <a:p>
            <a:pPr lvl="2"/>
            <a:r>
              <a:rPr lang="nl-BE" dirty="0"/>
              <a:t>Beschikbaar budgettair resultaat: 2025: 1 436 649 euro</a:t>
            </a:r>
          </a:p>
          <a:p>
            <a:pPr lvl="1"/>
            <a:r>
              <a:rPr lang="nl-BE" dirty="0"/>
              <a:t>AMJP: raad 13/07/2020:</a:t>
            </a:r>
          </a:p>
          <a:p>
            <a:pPr lvl="2"/>
            <a:r>
              <a:rPr lang="nl-BE" dirty="0"/>
              <a:t>Beschikbaar budgettair resultaat: 2025: 4 058 206 euro</a:t>
            </a:r>
          </a:p>
          <a:p>
            <a:pPr lvl="3"/>
            <a:r>
              <a:rPr lang="nl-BE" dirty="0"/>
              <a:t>Via de jaarrekening: + 3 278 753 euro</a:t>
            </a:r>
          </a:p>
          <a:p>
            <a:pPr lvl="3"/>
            <a:r>
              <a:rPr lang="nl-BE" dirty="0"/>
              <a:t>Actualisatie kredieten 2020 </a:t>
            </a:r>
          </a:p>
          <a:p>
            <a:pPr lvl="1"/>
            <a:r>
              <a:rPr lang="nl-BE" dirty="0"/>
              <a:t>AMPJ: raad 14/12/2020:</a:t>
            </a:r>
          </a:p>
          <a:p>
            <a:pPr lvl="2"/>
            <a:r>
              <a:rPr lang="nl-BE" dirty="0"/>
              <a:t>Beschikbaar budgettair resultaat: 2025: 4 413 205 euro</a:t>
            </a:r>
          </a:p>
          <a:p>
            <a:pPr lvl="3"/>
            <a:r>
              <a:rPr lang="nl-BE" dirty="0"/>
              <a:t>Actualisatie kredieten</a:t>
            </a:r>
          </a:p>
          <a:p>
            <a:pPr lvl="1"/>
            <a:r>
              <a:rPr lang="nl-BE" dirty="0"/>
              <a:t>AMPJ: raad 05/07/2021:</a:t>
            </a:r>
          </a:p>
          <a:p>
            <a:pPr lvl="2"/>
            <a:r>
              <a:rPr lang="nl-BE" dirty="0"/>
              <a:t>Beschikbaar budgettair resultaat: 2025: 5 059 942 euro</a:t>
            </a:r>
          </a:p>
          <a:p>
            <a:pPr lvl="3"/>
            <a:r>
              <a:rPr lang="nl-BE" dirty="0"/>
              <a:t>Via de jaarrekening: + 1 358 750</a:t>
            </a:r>
          </a:p>
          <a:p>
            <a:pPr lvl="3"/>
            <a:r>
              <a:rPr lang="nl-BE" dirty="0"/>
              <a:t>Actualisatie kredieten: - 712 013</a:t>
            </a:r>
          </a:p>
          <a:p>
            <a:pPr lvl="1"/>
            <a:r>
              <a:rPr lang="nl-BE" dirty="0"/>
              <a:t>AMPJ: raad 13/12/2021:</a:t>
            </a:r>
          </a:p>
          <a:p>
            <a:pPr lvl="2"/>
            <a:r>
              <a:rPr lang="nl-BE" dirty="0"/>
              <a:t>Beschikbaar budgettair resultaat: 2025: 3 401 797 euro</a:t>
            </a:r>
          </a:p>
          <a:p>
            <a:pPr lvl="3"/>
            <a:r>
              <a:rPr lang="nl-BE" dirty="0"/>
              <a:t>Actualisatie kredieten: - 1.658.145</a:t>
            </a:r>
          </a:p>
          <a:p>
            <a:pPr lvl="1"/>
            <a:r>
              <a:rPr lang="nl-BE" dirty="0"/>
              <a:t>AMPJ: raad 03/10/2022:</a:t>
            </a:r>
          </a:p>
          <a:p>
            <a:pPr lvl="2"/>
            <a:r>
              <a:rPr lang="nl-BE" dirty="0"/>
              <a:t>Beschikbaar budgettair resultaat: 2025: 2 306 369 euro</a:t>
            </a:r>
          </a:p>
          <a:p>
            <a:pPr lvl="3"/>
            <a:r>
              <a:rPr lang="nl-BE" dirty="0"/>
              <a:t>Via de jaarrekening: + 1 888 694</a:t>
            </a:r>
          </a:p>
          <a:p>
            <a:pPr lvl="3"/>
            <a:r>
              <a:rPr lang="nl-BE" dirty="0"/>
              <a:t>Actualisatie kredieten: - 2 984 122</a:t>
            </a:r>
          </a:p>
          <a:p>
            <a:pPr lvl="1"/>
            <a:r>
              <a:rPr lang="nl-BE" dirty="0"/>
              <a:t>AMPJ: raad 05/12/2022:</a:t>
            </a:r>
          </a:p>
          <a:p>
            <a:pPr lvl="2"/>
            <a:r>
              <a:rPr lang="nl-BE" dirty="0"/>
              <a:t>Beschikbaar budgettair resultaat: 2025: 1 402 910 euro</a:t>
            </a:r>
          </a:p>
          <a:p>
            <a:pPr lvl="3"/>
            <a:r>
              <a:rPr lang="nl-BE" dirty="0"/>
              <a:t>Actualisatie kredieten: - 903 459</a:t>
            </a:r>
          </a:p>
          <a:p>
            <a:pPr marL="868680" lvl="3" indent="0">
              <a:buNone/>
            </a:pPr>
            <a:endParaRPr lang="nl-BE" dirty="0"/>
          </a:p>
          <a:p>
            <a:pPr marL="868680" lvl="3" indent="0">
              <a:buNone/>
            </a:pPr>
            <a:endParaRPr lang="nl-BE" dirty="0"/>
          </a:p>
          <a:p>
            <a:pPr lvl="3"/>
            <a:endParaRPr lang="nl-BE" dirty="0"/>
          </a:p>
          <a:p>
            <a:pPr lvl="1"/>
            <a:endParaRPr lang="nl-BE" dirty="0"/>
          </a:p>
          <a:p>
            <a:pPr lvl="2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3043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187AE4-7F4D-4FEB-94CE-95B44A21A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32656"/>
            <a:ext cx="8534400" cy="758952"/>
          </a:xfrm>
        </p:spPr>
        <p:txBody>
          <a:bodyPr/>
          <a:lstStyle/>
          <a:p>
            <a:r>
              <a:rPr lang="nl-BE" dirty="0"/>
              <a:t>Overzicht kredieten (M3) (</a:t>
            </a:r>
            <a:r>
              <a:rPr lang="nl-BE" dirty="0" err="1"/>
              <a:t>blz</a:t>
            </a:r>
            <a:r>
              <a:rPr lang="nl-BE" dirty="0"/>
              <a:t> 32)</a:t>
            </a:r>
          </a:p>
        </p:txBody>
      </p:sp>
      <p:graphicFrame>
        <p:nvGraphicFramePr>
          <p:cNvPr id="5" name="Object 3">
            <a:extLst>
              <a:ext uri="{FF2B5EF4-FFF2-40B4-BE49-F238E27FC236}">
                <a16:creationId xmlns:a16="http://schemas.microsoft.com/office/drawing/2014/main" id="{24FD3C94-164A-4B7F-923A-FA223790671D}"/>
              </a:ext>
            </a:extLst>
          </p:cNvPr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81950403"/>
              </p:ext>
            </p:extLst>
          </p:nvPr>
        </p:nvGraphicFramePr>
        <p:xfrm>
          <a:off x="1115616" y="1556792"/>
          <a:ext cx="7056784" cy="4752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6534253" imgH="5010150" progId="Excel.Sheet.12">
                  <p:embed/>
                </p:oleObj>
              </mc:Choice>
              <mc:Fallback>
                <p:oleObj name="Worksheet" r:id="rId2" imgW="6534253" imgH="5010150" progId="Excel.Sheet.12">
                  <p:embed/>
                  <p:pic>
                    <p:nvPicPr>
                      <p:cNvPr id="33796" name="Object 3">
                        <a:extLst>
                          <a:ext uri="{FF2B5EF4-FFF2-40B4-BE49-F238E27FC236}">
                            <a16:creationId xmlns:a16="http://schemas.microsoft.com/office/drawing/2014/main" id="{24FD3C94-164A-4B7F-923A-FA223790671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1556792"/>
                        <a:ext cx="7056784" cy="47525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9559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el 1">
            <a:extLst>
              <a:ext uri="{FF2B5EF4-FFF2-40B4-BE49-F238E27FC236}">
                <a16:creationId xmlns:a16="http://schemas.microsoft.com/office/drawing/2014/main" id="{9021F837-8BF8-4564-A758-3ACAB67A33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52536" y="188640"/>
            <a:ext cx="9577064" cy="937370"/>
          </a:xfrm>
        </p:spPr>
        <p:txBody>
          <a:bodyPr>
            <a:normAutofit fontScale="90000"/>
          </a:bodyPr>
          <a:lstStyle/>
          <a:p>
            <a:r>
              <a:rPr lang="nl-BE" altLang="nl-BE" dirty="0"/>
              <a:t> </a:t>
            </a:r>
            <a:r>
              <a:rPr lang="nl-BE" altLang="nl-BE" sz="3100" dirty="0"/>
              <a:t>Ontvangsten en uitgaven: functionele aard (T1) (</a:t>
            </a:r>
            <a:r>
              <a:rPr lang="nl-BE" altLang="nl-BE" sz="3100" dirty="0" err="1"/>
              <a:t>blz</a:t>
            </a:r>
            <a:r>
              <a:rPr lang="nl-BE" altLang="nl-BE" sz="3100" dirty="0"/>
              <a:t> 34)</a:t>
            </a:r>
          </a:p>
        </p:txBody>
      </p:sp>
      <p:sp>
        <p:nvSpPr>
          <p:cNvPr id="2052" name="Tijdelijke aanduiding voor inhoud 4">
            <a:extLst>
              <a:ext uri="{FF2B5EF4-FFF2-40B4-BE49-F238E27FC236}">
                <a16:creationId xmlns:a16="http://schemas.microsoft.com/office/drawing/2014/main" id="{F921B9C0-0705-434F-82AB-32F04D1966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251321"/>
            <a:ext cx="8280400" cy="8001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br>
              <a:rPr lang="nl-BE" altLang="nl-BE" dirty="0">
                <a:solidFill>
                  <a:srgbClr val="0EA6B0"/>
                </a:solidFill>
                <a:latin typeface="+mj-lt"/>
                <a:ea typeface="+mj-ea"/>
              </a:rPr>
            </a:br>
            <a:endParaRPr lang="nl-BE" altLang="nl-BE" sz="1300" dirty="0">
              <a:solidFill>
                <a:srgbClr val="FF0000"/>
              </a:solidFill>
            </a:endParaRPr>
          </a:p>
        </p:txBody>
      </p:sp>
      <p:sp>
        <p:nvSpPr>
          <p:cNvPr id="35844" name="Tijdelijke aanduiding voor dianummer 3">
            <a:extLst>
              <a:ext uri="{FF2B5EF4-FFF2-40B4-BE49-F238E27FC236}">
                <a16:creationId xmlns:a16="http://schemas.microsoft.com/office/drawing/2014/main" id="{15D39DA2-1889-4BA3-9ADE-5E0D6EEB04C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ACA8B64-F6D2-489C-84F4-C091BB527D78}" type="slidenum">
              <a:rPr lang="en-US" altLang="nl-BE" sz="10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nl-BE" sz="1000"/>
          </a:p>
        </p:txBody>
      </p:sp>
      <p:graphicFrame>
        <p:nvGraphicFramePr>
          <p:cNvPr id="35845" name="Object 6">
            <a:extLst>
              <a:ext uri="{FF2B5EF4-FFF2-40B4-BE49-F238E27FC236}">
                <a16:creationId xmlns:a16="http://schemas.microsoft.com/office/drawing/2014/main" id="{ED1674E1-54FF-4DF6-9CE1-093887A222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3106238"/>
              </p:ext>
            </p:extLst>
          </p:nvPr>
        </p:nvGraphicFramePr>
        <p:xfrm>
          <a:off x="971600" y="1785433"/>
          <a:ext cx="5832648" cy="229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8315391" imgH="3457575" progId="Excel.Sheet.12">
                  <p:embed/>
                </p:oleObj>
              </mc:Choice>
              <mc:Fallback>
                <p:oleObj name="Worksheet" r:id="rId2" imgW="8315391" imgH="3457575" progId="Excel.Sheet.12">
                  <p:embed/>
                  <p:pic>
                    <p:nvPicPr>
                      <p:cNvPr id="35845" name="Object 6">
                        <a:extLst>
                          <a:ext uri="{FF2B5EF4-FFF2-40B4-BE49-F238E27FC236}">
                            <a16:creationId xmlns:a16="http://schemas.microsoft.com/office/drawing/2014/main" id="{ED1674E1-54FF-4DF6-9CE1-093887A2226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1785433"/>
                        <a:ext cx="5832648" cy="229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>
            <a:extLst>
              <a:ext uri="{FF2B5EF4-FFF2-40B4-BE49-F238E27FC236}">
                <a16:creationId xmlns:a16="http://schemas.microsoft.com/office/drawing/2014/main" id="{3021AC25-87F1-45C0-9BCD-9A5FFC1865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836208"/>
              </p:ext>
            </p:extLst>
          </p:nvPr>
        </p:nvGraphicFramePr>
        <p:xfrm>
          <a:off x="971600" y="3933056"/>
          <a:ext cx="5832648" cy="206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8315391" imgH="3124200" progId="Excel.Sheet.12">
                  <p:embed/>
                </p:oleObj>
              </mc:Choice>
              <mc:Fallback>
                <p:oleObj name="Worksheet" r:id="rId4" imgW="8315391" imgH="3124200" progId="Excel.Sheet.12">
                  <p:embed/>
                  <p:pic>
                    <p:nvPicPr>
                      <p:cNvPr id="6" name="Object 6">
                        <a:extLst>
                          <a:ext uri="{FF2B5EF4-FFF2-40B4-BE49-F238E27FC236}">
                            <a16:creationId xmlns:a16="http://schemas.microsoft.com/office/drawing/2014/main" id="{3021AC25-87F1-45C0-9BCD-9A5FFC1865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933056"/>
                        <a:ext cx="5832648" cy="206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9723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F0AB71-1594-4B52-9E94-FA8011777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33265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nl-BE" dirty="0"/>
              <a:t>Ontvangsten en uitgaven: economisch (T2) </a:t>
            </a:r>
            <a:r>
              <a:rPr lang="nl-BE" sz="2200" dirty="0"/>
              <a:t>(</a:t>
            </a:r>
            <a:r>
              <a:rPr lang="nl-BE" sz="2200" dirty="0" err="1"/>
              <a:t>blz</a:t>
            </a:r>
            <a:r>
              <a:rPr lang="nl-BE" sz="2200" dirty="0"/>
              <a:t> 36)</a:t>
            </a:r>
          </a:p>
        </p:txBody>
      </p:sp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3390F6AC-41CB-4663-8701-00AF2A3B6A02}"/>
              </a:ext>
            </a:extLst>
          </p:cNvPr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65061740"/>
              </p:ext>
            </p:extLst>
          </p:nvPr>
        </p:nvGraphicFramePr>
        <p:xfrm>
          <a:off x="889000" y="1609725"/>
          <a:ext cx="7327900" cy="440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8524750" imgH="5124450" progId="Excel.Sheet.12">
                  <p:embed/>
                </p:oleObj>
              </mc:Choice>
              <mc:Fallback>
                <p:oleObj name="Worksheet" r:id="rId2" imgW="8524750" imgH="5124450" progId="Excel.Sheet.12">
                  <p:embed/>
                  <p:pic>
                    <p:nvPicPr>
                      <p:cNvPr id="36868" name="Object 2">
                        <a:extLst>
                          <a:ext uri="{FF2B5EF4-FFF2-40B4-BE49-F238E27FC236}">
                            <a16:creationId xmlns:a16="http://schemas.microsoft.com/office/drawing/2014/main" id="{3390F6AC-41CB-4663-8701-00AF2A3B6A0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000" y="1609725"/>
                        <a:ext cx="7327900" cy="4405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019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153744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sz="15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Gas en elektriciteit: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Aangepaste ramingen VEB 2022 en 2023 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- 2024: cijfers 2023 –10%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- 2025: cijfers 2024 –10%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Doven straatverlichting: besparing van 27,4%</a:t>
            </a:r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IVIO (huisvuil- en containerkosten):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Aangepaste ramingen 2023: van €566.049 naar  €613.226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- 2024: cijfers 2023 +2%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- 2025: cijfers 2024 +2%</a:t>
            </a:r>
            <a:endParaRPr lang="nl-BE" sz="1500" dirty="0"/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Onderhoudscontracten computermaterieel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Nieuwe software (Vastgoed Informatie Platform, </a:t>
            </a:r>
            <a:r>
              <a:rPr lang="nl-BE" sz="1200" dirty="0" err="1">
                <a:solidFill>
                  <a:schemeClr val="tx1"/>
                </a:solidFill>
              </a:rPr>
              <a:t>Geoportaal</a:t>
            </a:r>
            <a:r>
              <a:rPr lang="nl-BE" sz="1200" dirty="0">
                <a:solidFill>
                  <a:schemeClr val="tx1"/>
                </a:solidFill>
              </a:rPr>
              <a:t> VIP app </a:t>
            </a:r>
            <a:r>
              <a:rPr lang="nl-BE" sz="1200" dirty="0" err="1">
                <a:solidFill>
                  <a:schemeClr val="tx1"/>
                </a:solidFill>
              </a:rPr>
              <a:t>Orbit</a:t>
            </a:r>
            <a:r>
              <a:rPr lang="nl-BE" sz="1200" dirty="0">
                <a:solidFill>
                  <a:schemeClr val="tx1"/>
                </a:solidFill>
              </a:rPr>
              <a:t>, </a:t>
            </a:r>
            <a:r>
              <a:rPr lang="nl-BE" sz="1200" dirty="0" err="1">
                <a:solidFill>
                  <a:schemeClr val="tx1"/>
                </a:solidFill>
              </a:rPr>
              <a:t>Cyclo</a:t>
            </a:r>
            <a:r>
              <a:rPr lang="nl-BE" sz="1200" dirty="0">
                <a:solidFill>
                  <a:schemeClr val="tx1"/>
                </a:solidFill>
              </a:rPr>
              <a:t> media GIS ondersteuning,…</a:t>
            </a:r>
          </a:p>
          <a:p>
            <a:pPr lvl="1">
              <a:buFontTx/>
              <a:buChar char="-"/>
            </a:pPr>
            <a:r>
              <a:rPr lang="nl-BE" sz="1200" dirty="0">
                <a:solidFill>
                  <a:schemeClr val="tx1"/>
                </a:solidFill>
              </a:rPr>
              <a:t>Indexaties bestaande contracten</a:t>
            </a:r>
          </a:p>
          <a:p>
            <a:pPr lvl="1">
              <a:buFontTx/>
              <a:buChar char="-"/>
            </a:pPr>
            <a:endParaRPr lang="nl-BE" sz="12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Extern ICT-deskundige: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Bijkomend krediet voorzien tem juni 2023. (€742/dag)</a:t>
            </a:r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Aankoop voedingswaren WZC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Stijging door inflatie: + € 20.000/ jaar (€150.000/jaar)</a:t>
            </a:r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Bijdrage NIP-ambtenaar (nood- en interventieplanning PZ RIHO)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Stijging van €8.000 naar €19.000 op jaarbasis</a:t>
            </a:r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ek 7">
            <a:extLst>
              <a:ext uri="{FF2B5EF4-FFF2-40B4-BE49-F238E27FC236}">
                <a16:creationId xmlns:a16="http://schemas.microsoft.com/office/drawing/2014/main" id="{9B1CC9E2-E01D-D173-0829-27ACBD97016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6324622"/>
              </p:ext>
            </p:extLst>
          </p:nvPr>
        </p:nvGraphicFramePr>
        <p:xfrm>
          <a:off x="0" y="1484784"/>
          <a:ext cx="4508057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16274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1600" dirty="0"/>
          </a:p>
          <a:p>
            <a:pPr marL="0" indent="0">
              <a:buNone/>
            </a:pPr>
            <a:r>
              <a:rPr lang="nl-BE" sz="1600" dirty="0"/>
              <a:t>Stijging: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Nieuwe ramingen weddecentrale 2023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2022: 5 indexaties van 2%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2023: 3 indexaties van 2%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2024: 2%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2025: 2%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Bijkomende functies volgens aangepast organogram niet opgenomen in de meerjarenplanning: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-Deskundige participatie en evenementen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-Coördinator mens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BAEE5145-E7FA-F896-F4C9-BCD3848F928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5481318"/>
              </p:ext>
            </p:extLst>
          </p:nvPr>
        </p:nvGraphicFramePr>
        <p:xfrm>
          <a:off x="-23896" y="1700808"/>
          <a:ext cx="4644008" cy="32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54463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2023: Leefloon Oekraïners:+ €64.000</a:t>
            </a:r>
          </a:p>
          <a:p>
            <a:pPr marL="0" indent="0">
              <a:buNone/>
            </a:pPr>
            <a:endParaRPr lang="nl-BE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Jaarlijks extra krediet voor leeflonen </a:t>
            </a:r>
            <a:r>
              <a:rPr lang="nl-BE" sz="1600" dirty="0" err="1"/>
              <a:t>ihkv</a:t>
            </a:r>
            <a:r>
              <a:rPr lang="nl-BE" sz="1600" dirty="0"/>
              <a:t> mogelijk toestroom dossiers:         + €17.000 (€54.000/jaar)</a:t>
            </a:r>
          </a:p>
          <a:p>
            <a:pPr marL="0" indent="0">
              <a:buNone/>
            </a:pPr>
            <a:endParaRPr lang="nl-BE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Ramingen zijn moeilijk te voorspellen. Afhankelijk van de noden en die kunnen wijzigen.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39333399"/>
              </p:ext>
            </p:extLst>
          </p:nvPr>
        </p:nvGraphicFramePr>
        <p:xfrm>
          <a:off x="301624" y="1371600"/>
          <a:ext cx="4198367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ek 5">
            <a:extLst>
              <a:ext uri="{FF2B5EF4-FFF2-40B4-BE49-F238E27FC236}">
                <a16:creationId xmlns:a16="http://schemas.microsoft.com/office/drawing/2014/main" id="{8415928A-31A9-2D1C-187E-CF398A5A933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1977822"/>
              </p:ext>
            </p:extLst>
          </p:nvPr>
        </p:nvGraphicFramePr>
        <p:xfrm>
          <a:off x="0" y="1628800"/>
          <a:ext cx="4596666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71260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sz="15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TMVW (sportsite):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Aangepaste ramingen toelage tekort in exploitatie: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2022: € 185.300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2023: € 142.100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2024: € 169.300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2025: € 172.300</a:t>
            </a:r>
            <a:endParaRPr lang="nl-BE" sz="1500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nl-BE" sz="17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Woonwinkel (IGS wonen stad Tielt):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Aangepaste ramingen: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2023: € 30.000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2024: € 32.000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2025: € 33.000</a:t>
            </a:r>
          </a:p>
          <a:p>
            <a:pPr marL="274320" lvl="1" indent="0">
              <a:buNone/>
            </a:pPr>
            <a:endParaRPr lang="nl-BE" sz="12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Budgetwijziging 2022 kerkfabrieken: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OLV Pittem: + € 14.000 (totaal €40.193)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St Antonius: + € 2.161 (totaal € 6101)</a:t>
            </a:r>
          </a:p>
          <a:p>
            <a:pPr lvl="1">
              <a:buFontTx/>
              <a:buChar char="-"/>
            </a:pPr>
            <a:endParaRPr lang="nl-BE" sz="1700" dirty="0"/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4668F08E-1C60-1F5F-E847-F80F9376A8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7988923"/>
              </p:ext>
            </p:extLst>
          </p:nvPr>
        </p:nvGraphicFramePr>
        <p:xfrm>
          <a:off x="0" y="1340768"/>
          <a:ext cx="4327327" cy="4289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3AC8B69A-3319-31E3-5122-22F422E12D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1586311"/>
              </p:ext>
            </p:extLst>
          </p:nvPr>
        </p:nvGraphicFramePr>
        <p:xfrm>
          <a:off x="14270" y="1556792"/>
          <a:ext cx="4572000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68604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1600" dirty="0"/>
          </a:p>
          <a:p>
            <a:pPr marL="0" indent="0">
              <a:buNone/>
            </a:pPr>
            <a:r>
              <a:rPr lang="nl-BE" sz="1600" dirty="0"/>
              <a:t>Leningsintresten: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Daling omwille van vervroegde aflossing lening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Geen opname nieuwe leningen behalve: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nl-BE" sz="1300" dirty="0">
                <a:solidFill>
                  <a:schemeClr val="tx1"/>
                </a:solidFill>
              </a:rPr>
              <a:t>Fin leasing investeringen sportsite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nl-BE" sz="1300" dirty="0">
                <a:solidFill>
                  <a:schemeClr val="tx1"/>
                </a:solidFill>
              </a:rPr>
              <a:t>Fin leasing openbare verlichting</a:t>
            </a:r>
          </a:p>
          <a:p>
            <a:pPr marL="274320" lvl="1" indent="0">
              <a:buNone/>
            </a:pPr>
            <a:endParaRPr lang="nl-BE" sz="1300" dirty="0"/>
          </a:p>
          <a:p>
            <a:pPr marL="0" indent="0">
              <a:buNone/>
            </a:pPr>
            <a:r>
              <a:rPr lang="nl-BE" sz="1600" dirty="0"/>
              <a:t>Risico:</a:t>
            </a:r>
          </a:p>
          <a:p>
            <a:pPr marL="0" indent="0">
              <a:buNone/>
            </a:pPr>
            <a:r>
              <a:rPr lang="nl-BE" sz="1600" dirty="0"/>
              <a:t>Leningen die aan renteherziening ontworpen zijn. </a:t>
            </a:r>
            <a:r>
              <a:rPr lang="nl-BE" sz="1600" dirty="0">
                <a:sym typeface="Wingdings" panose="05000000000000000000" pitchFamily="2" charset="2"/>
              </a:rPr>
              <a:t> actief schuldbeheer</a:t>
            </a:r>
            <a:endParaRPr lang="nl-BE" sz="1600" dirty="0"/>
          </a:p>
        </p:txBody>
      </p:sp>
      <p:graphicFrame>
        <p:nvGraphicFramePr>
          <p:cNvPr id="11" name="Tijdelijke aanduiding voor inhoud 10">
            <a:extLst>
              <a:ext uri="{FF2B5EF4-FFF2-40B4-BE49-F238E27FC236}">
                <a16:creationId xmlns:a16="http://schemas.microsoft.com/office/drawing/2014/main" id="{221BFFE1-D46F-BCC2-2D32-407C6BF37B4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74116195"/>
              </p:ext>
            </p:extLst>
          </p:nvPr>
        </p:nvGraphicFramePr>
        <p:xfrm>
          <a:off x="251520" y="1628800"/>
          <a:ext cx="4038600" cy="3497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0295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Indexaties opbrengsten mutualiteiten (WZC)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4668F08E-1C60-1F5F-E847-F80F9376A8A9}"/>
              </a:ext>
            </a:extLst>
          </p:cNvPr>
          <p:cNvGraphicFramePr>
            <a:graphicFrameLocks/>
          </p:cNvGraphicFramePr>
          <p:nvPr/>
        </p:nvGraphicFramePr>
        <p:xfrm>
          <a:off x="0" y="1371600"/>
          <a:ext cx="4800600" cy="4289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674B5912-F048-6EBB-2959-97B8F9D673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9946749"/>
              </p:ext>
            </p:extLst>
          </p:nvPr>
        </p:nvGraphicFramePr>
        <p:xfrm>
          <a:off x="30334" y="1628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07099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2022 en 2023: aangepaste raming Vlaamse Belastingdienst (okt 2022)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2024: groeivoet 2%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600" dirty="0"/>
              <a:t>2025: groeivoet 2%</a:t>
            </a:r>
          </a:p>
          <a:p>
            <a:pPr>
              <a:buFont typeface="Arial" panose="020B0604020202020204" pitchFamily="34" charset="0"/>
              <a:buChar char="•"/>
            </a:pPr>
            <a:endParaRPr lang="nl-BE" sz="1600" dirty="0"/>
          </a:p>
          <a:p>
            <a:pPr>
              <a:buFont typeface="Arial" panose="020B0604020202020204" pitchFamily="34" charset="0"/>
              <a:buChar char="•"/>
            </a:pPr>
            <a:endParaRPr lang="nl-BE" sz="1600" dirty="0"/>
          </a:p>
          <a:p>
            <a:pPr marL="0" indent="0">
              <a:buNone/>
            </a:pPr>
            <a:endParaRPr lang="nl-BE" sz="1600" dirty="0"/>
          </a:p>
          <a:p>
            <a:pPr marL="0" indent="0">
              <a:buNone/>
            </a:pPr>
            <a:r>
              <a:rPr lang="nl-BE" sz="1600" dirty="0">
                <a:sym typeface="Wingdings" panose="05000000000000000000" pitchFamily="2" charset="2"/>
              </a:rPr>
              <a:t> 20% van de totale operationele ontvangsten</a:t>
            </a:r>
          </a:p>
          <a:p>
            <a:pPr marL="0" indent="0">
              <a:buNone/>
            </a:pPr>
            <a:endParaRPr lang="nl-BE" sz="2000" dirty="0"/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4668F08E-1C60-1F5F-E847-F80F9376A8A9}"/>
              </a:ext>
            </a:extLst>
          </p:cNvPr>
          <p:cNvGraphicFramePr>
            <a:graphicFrameLocks/>
          </p:cNvGraphicFramePr>
          <p:nvPr/>
        </p:nvGraphicFramePr>
        <p:xfrm>
          <a:off x="0" y="1371600"/>
          <a:ext cx="4800600" cy="4289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AD52FA23-9CBF-4E2F-D67D-DB77D4004D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0109615"/>
              </p:ext>
            </p:extLst>
          </p:nvPr>
        </p:nvGraphicFramePr>
        <p:xfrm>
          <a:off x="107504" y="1628800"/>
          <a:ext cx="4572000" cy="3105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962508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1600" dirty="0"/>
          </a:p>
          <a:p>
            <a:pPr marL="0" indent="0">
              <a:buNone/>
            </a:pPr>
            <a:r>
              <a:rPr lang="nl-BE" sz="1600" dirty="0"/>
              <a:t>Nieuwe ramingen eind oktober FOD Financiën voor 2022 en 2023</a:t>
            </a:r>
          </a:p>
          <a:p>
            <a:pPr marL="0" indent="0">
              <a:buNone/>
            </a:pPr>
            <a:endParaRPr lang="nl-BE" sz="1600" dirty="0"/>
          </a:p>
          <a:p>
            <a:pPr marL="0" indent="0">
              <a:buNone/>
            </a:pPr>
            <a:r>
              <a:rPr lang="nl-BE" sz="1600" dirty="0"/>
              <a:t>Voor 2024 en 2025 werden de nieuwe ramingen nog niet ontvangen. Daarom werd voor 2024 en 2025 de raming ontvangen in juni behouden. </a:t>
            </a:r>
          </a:p>
          <a:p>
            <a:pPr marL="0" indent="0">
              <a:buNone/>
            </a:pPr>
            <a:endParaRPr lang="nl-BE" sz="16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nl-BE" sz="1600" dirty="0">
                <a:sym typeface="Wingdings" panose="05000000000000000000" pitchFamily="2" charset="2"/>
              </a:rPr>
              <a:t>16% van de totale operationele ontvangsten</a:t>
            </a:r>
          </a:p>
          <a:p>
            <a:pPr>
              <a:buFont typeface="Wingdings" panose="05000000000000000000" pitchFamily="2" charset="2"/>
              <a:buChar char="è"/>
            </a:pPr>
            <a:endParaRPr lang="nl-BE" sz="16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nl-BE" sz="1600" dirty="0">
                <a:sym typeface="Wingdings" panose="05000000000000000000" pitchFamily="2" charset="2"/>
              </a:rPr>
              <a:t>Vergrijzing bevolking  tegen 2030 daling van 14,3% </a:t>
            </a:r>
            <a:endParaRPr lang="nl-BE" sz="1600" dirty="0"/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4668F08E-1C60-1F5F-E847-F80F9376A8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1423287"/>
              </p:ext>
            </p:extLst>
          </p:nvPr>
        </p:nvGraphicFramePr>
        <p:xfrm>
          <a:off x="0" y="980728"/>
          <a:ext cx="4800600" cy="4289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ek 5">
            <a:extLst>
              <a:ext uri="{FF2B5EF4-FFF2-40B4-BE49-F238E27FC236}">
                <a16:creationId xmlns:a16="http://schemas.microsoft.com/office/drawing/2014/main" id="{F64A062E-03A1-E260-4BB8-1272C7B294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5701625"/>
              </p:ext>
            </p:extLst>
          </p:nvPr>
        </p:nvGraphicFramePr>
        <p:xfrm>
          <a:off x="11261" y="1628800"/>
          <a:ext cx="4572000" cy="308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46282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sz="1500" dirty="0"/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Jaarlijkse milieubelasting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Belasting op masten en pylonen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Belasting op niet-bebouwde gronden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Leegstaande woningen en gebouwen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Inname openbaar domein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Tweede verblijven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Belasting op verwaarloosde woningen en gebouwen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GAS-boetes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 err="1"/>
              <a:t>Plaatsrecht</a:t>
            </a:r>
            <a:r>
              <a:rPr lang="nl-BE" sz="1500" dirty="0"/>
              <a:t> markten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 err="1"/>
              <a:t>Plaatsrecht</a:t>
            </a:r>
            <a:r>
              <a:rPr lang="nl-BE" sz="1500" dirty="0"/>
              <a:t> kermissen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Belasting inzake openbare hygiëne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Ontbreken van parkeerplaatsen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Sluikstorten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4668F08E-1C60-1F5F-E847-F80F9376A8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8797765"/>
              </p:ext>
            </p:extLst>
          </p:nvPr>
        </p:nvGraphicFramePr>
        <p:xfrm>
          <a:off x="0" y="1371600"/>
          <a:ext cx="4800600" cy="4577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EFA27DF6-48D3-4815-365D-39A27AAD22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5409091"/>
              </p:ext>
            </p:extLst>
          </p:nvPr>
        </p:nvGraphicFramePr>
        <p:xfrm>
          <a:off x="107504" y="1556792"/>
          <a:ext cx="4572000" cy="3215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90904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endParaRPr lang="nl-BE" sz="1500" dirty="0"/>
          </a:p>
          <a:p>
            <a:r>
              <a:rPr lang="nl-BE" sz="1500" dirty="0"/>
              <a:t>Septemberverklaring 2022: bijkomende middelen gemeentefonds: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- 2022: € 66.022</a:t>
            </a:r>
          </a:p>
          <a:p>
            <a:pPr marL="274320" lvl="1" indent="0">
              <a:buNone/>
            </a:pPr>
            <a:r>
              <a:rPr lang="nl-BE" sz="1200" dirty="0">
                <a:solidFill>
                  <a:schemeClr val="tx1"/>
                </a:solidFill>
              </a:rPr>
              <a:t>- 2023: € 87.093</a:t>
            </a:r>
          </a:p>
          <a:p>
            <a:pPr marL="274320" lvl="1" indent="0">
              <a:buNone/>
            </a:pPr>
            <a:r>
              <a:rPr lang="nl-BE" sz="1200">
                <a:solidFill>
                  <a:schemeClr val="tx1"/>
                </a:solidFill>
              </a:rPr>
              <a:t>- 2024: </a:t>
            </a:r>
            <a:r>
              <a:rPr lang="nl-BE" sz="1200" dirty="0">
                <a:solidFill>
                  <a:schemeClr val="tx1"/>
                </a:solidFill>
              </a:rPr>
              <a:t>€ 104.652</a:t>
            </a:r>
          </a:p>
          <a:p>
            <a:pPr marL="274320" lvl="1" indent="0">
              <a:buNone/>
            </a:pPr>
            <a:endParaRPr lang="nl-BE" sz="1200" dirty="0"/>
          </a:p>
          <a:p>
            <a:r>
              <a:rPr lang="nl-BE" sz="1500" dirty="0"/>
              <a:t>IFIC subsidie (VIA6 GSD-V): jaarlijks       € 90.000</a:t>
            </a:r>
          </a:p>
          <a:p>
            <a:endParaRPr lang="nl-BE" sz="1500" dirty="0"/>
          </a:p>
          <a:p>
            <a:r>
              <a:rPr lang="nl-BE" sz="1500" dirty="0"/>
              <a:t>Toelagen RMI leefloon: toestroom dossiers: + €10.000/jaar</a:t>
            </a:r>
          </a:p>
          <a:p>
            <a:pPr marL="0" indent="0">
              <a:buNone/>
            </a:pPr>
            <a:endParaRPr lang="nl-BE" sz="1500" dirty="0"/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593C6FDA-ADA2-55D4-3C70-2D1C6FB3FD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5276634"/>
              </p:ext>
            </p:extLst>
          </p:nvPr>
        </p:nvGraphicFramePr>
        <p:xfrm>
          <a:off x="35496" y="1556792"/>
          <a:ext cx="4572000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35628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1600" dirty="0"/>
          </a:p>
          <a:p>
            <a:pPr marL="0" indent="0">
              <a:buNone/>
            </a:pPr>
            <a:r>
              <a:rPr lang="nl-BE" sz="1600" dirty="0"/>
              <a:t>Ramingen zijn moeilijk te voorspellen. Afhankelijk van de noden en die kunnen wijzigen.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1625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Grafiek 2">
            <a:extLst>
              <a:ext uri="{FF2B5EF4-FFF2-40B4-BE49-F238E27FC236}">
                <a16:creationId xmlns:a16="http://schemas.microsoft.com/office/drawing/2014/main" id="{FE2167BC-B306-426E-FA8E-46810541EF2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737471"/>
              </p:ext>
            </p:extLst>
          </p:nvPr>
        </p:nvGraphicFramePr>
        <p:xfrm>
          <a:off x="0" y="1628800"/>
          <a:ext cx="4572000" cy="31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90659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81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r>
              <a:rPr lang="nl-BE" sz="1500" dirty="0"/>
              <a:t>Nieuwe ramingen oktober 2022 van </a:t>
            </a:r>
            <a:r>
              <a:rPr lang="nl-BE" sz="1500" dirty="0" err="1"/>
              <a:t>Gaselwest</a:t>
            </a: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r>
              <a:rPr lang="nl-BE" sz="1500" dirty="0"/>
              <a:t>De energiedividenden van </a:t>
            </a:r>
            <a:r>
              <a:rPr lang="nl-BE" sz="1500" dirty="0" err="1"/>
              <a:t>Gaselwest</a:t>
            </a:r>
            <a:r>
              <a:rPr lang="nl-BE" sz="1500" dirty="0"/>
              <a:t> dalen omwille van de nieuwe tariefmethodologie van de VREG.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45178759"/>
              </p:ext>
            </p:extLst>
          </p:nvPr>
        </p:nvGraphicFramePr>
        <p:xfrm>
          <a:off x="304801" y="1371600"/>
          <a:ext cx="40386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4134850E-A2E4-61B0-F830-FE0C9600CE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4861653"/>
              </p:ext>
            </p:extLst>
          </p:nvPr>
        </p:nvGraphicFramePr>
        <p:xfrm>
          <a:off x="30334" y="1628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91140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1371600"/>
            <a:ext cx="4267200" cy="50817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r>
              <a:rPr lang="nl-BE" sz="1500" dirty="0"/>
              <a:t>Stijging: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Tiengebodenstraat (geen subsidie dossier):        + €200.000 (€300.000)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Opfrissen bezoekerscentrum Ferdinand Verbiest: €60.000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Renovatie Markt 2 (oude pastorie):                      + € 50.000 (€160.000)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Vernieuwen verwarmingsbuizen oud gedeelte gemeentehuis: €10.000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2 nieuwe elektriciteitskasten markt </a:t>
            </a:r>
            <a:r>
              <a:rPr lang="nl-BE" sz="1500" dirty="0" err="1"/>
              <a:t>Egem</a:t>
            </a:r>
            <a:r>
              <a:rPr lang="nl-BE" sz="1500" dirty="0"/>
              <a:t> en uitbreiding elektriciteit voor laadpalen: €12.000</a:t>
            </a:r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r>
              <a:rPr lang="nl-BE" sz="1500" dirty="0"/>
              <a:t>Daling: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Inrichting uitbreiding begraafplaats </a:t>
            </a:r>
            <a:r>
              <a:rPr lang="nl-BE" sz="1500" dirty="0" err="1"/>
              <a:t>Egem</a:t>
            </a:r>
            <a:r>
              <a:rPr lang="nl-BE" sz="1500" dirty="0"/>
              <a:t>: €30.000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Investeringen </a:t>
            </a:r>
            <a:r>
              <a:rPr lang="nl-BE" sz="1500" dirty="0" err="1"/>
              <a:t>verledding</a:t>
            </a:r>
            <a:r>
              <a:rPr lang="nl-BE" sz="1500" dirty="0"/>
              <a:t> openbare verlichting via Fluvius (nieuwe ramingen):           - €30.804/jaar (€96.012/jaar)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Investeringen sportsite via TMVW (nieuwe ramingen): - €144.000/legislatuur</a:t>
            </a:r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68022622"/>
              </p:ext>
            </p:extLst>
          </p:nvPr>
        </p:nvGraphicFramePr>
        <p:xfrm>
          <a:off x="323528" y="1124744"/>
          <a:ext cx="3547119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ek 7">
            <a:extLst>
              <a:ext uri="{FF2B5EF4-FFF2-40B4-BE49-F238E27FC236}">
                <a16:creationId xmlns:a16="http://schemas.microsoft.com/office/drawing/2014/main" id="{1F70CDEB-437D-35CA-DBA0-B0E1B25426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4561665"/>
              </p:ext>
            </p:extLst>
          </p:nvPr>
        </p:nvGraphicFramePr>
        <p:xfrm>
          <a:off x="251520" y="1556792"/>
          <a:ext cx="432048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9425954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339FD9-5403-91CB-B90B-42768B53C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Motivering van de wijziging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CC11A2-1E56-31CC-F681-469D337A5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1371600"/>
            <a:ext cx="4267200" cy="5081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r>
              <a:rPr lang="nl-BE" sz="1500" dirty="0"/>
              <a:t>Stijging: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sz="1500" dirty="0"/>
              <a:t>Subsidie Toerisme Vlaanderen voor het opfrissen van het bezoekerscentrum Ferdinand Verbiest: € 50.000</a:t>
            </a:r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  <a:p>
            <a:pPr marL="0" indent="0">
              <a:buNone/>
            </a:pPr>
            <a:endParaRPr lang="nl-BE" sz="1500" dirty="0"/>
          </a:p>
        </p:txBody>
      </p:sp>
      <p:graphicFrame>
        <p:nvGraphicFramePr>
          <p:cNvPr id="7" name="Tijdelijke aanduiding voor inhoud 6">
            <a:extLst>
              <a:ext uri="{FF2B5EF4-FFF2-40B4-BE49-F238E27FC236}">
                <a16:creationId xmlns:a16="http://schemas.microsoft.com/office/drawing/2014/main" id="{0BA1E45F-20F4-E9F0-486D-F63DAA302C42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304801" y="1371600"/>
          <a:ext cx="3547119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ek 5">
            <a:extLst>
              <a:ext uri="{FF2B5EF4-FFF2-40B4-BE49-F238E27FC236}">
                <a16:creationId xmlns:a16="http://schemas.microsoft.com/office/drawing/2014/main" id="{90AECD3D-BF76-CEF6-73D8-751F1E2F6F3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4872811"/>
              </p:ext>
            </p:extLst>
          </p:nvPr>
        </p:nvGraphicFramePr>
        <p:xfrm>
          <a:off x="251520" y="1628800"/>
          <a:ext cx="4392488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613392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A52534-EE97-4DDE-ABC6-5E0CA010F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32656"/>
            <a:ext cx="8534400" cy="758952"/>
          </a:xfrm>
        </p:spPr>
        <p:txBody>
          <a:bodyPr/>
          <a:lstStyle/>
          <a:p>
            <a:r>
              <a:rPr lang="nl-BE" dirty="0"/>
              <a:t>Investeringen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B0DF17-B0D1-4116-8F91-924099E3DD5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97940" y="1916832"/>
            <a:ext cx="8662736" cy="4206208"/>
          </a:xfrm>
        </p:spPr>
        <p:txBody>
          <a:bodyPr>
            <a:normAutofit/>
          </a:bodyPr>
          <a:lstStyle/>
          <a:p>
            <a:r>
              <a:rPr lang="nl-BE" dirty="0"/>
              <a:t>Toelichting investeringen MJP : 2020 - 2025</a:t>
            </a:r>
          </a:p>
          <a:p>
            <a:pPr lvl="1"/>
            <a:r>
              <a:rPr lang="nl-BE" dirty="0"/>
              <a:t>Gemeente</a:t>
            </a:r>
          </a:p>
          <a:p>
            <a:pPr lvl="2"/>
            <a:r>
              <a:rPr lang="nl-BE" dirty="0"/>
              <a:t>Totale uitgaven: 16 747 448 euro </a:t>
            </a:r>
          </a:p>
          <a:p>
            <a:pPr lvl="2"/>
            <a:r>
              <a:rPr lang="nl-BE" dirty="0"/>
              <a:t>Totale ontvangsten: 8 060 851 euro </a:t>
            </a:r>
          </a:p>
          <a:p>
            <a:pPr lvl="1"/>
            <a:r>
              <a:rPr lang="nl-BE" dirty="0"/>
              <a:t>OCMW </a:t>
            </a:r>
          </a:p>
          <a:p>
            <a:pPr lvl="2"/>
            <a:r>
              <a:rPr lang="nl-BE" dirty="0"/>
              <a:t>Totale uitgaven: 1 922 436 euro </a:t>
            </a:r>
          </a:p>
          <a:p>
            <a:pPr lvl="2"/>
            <a:r>
              <a:rPr lang="nl-BE" dirty="0"/>
              <a:t>Totale ontvangsten: 797 911 euro</a:t>
            </a:r>
          </a:p>
          <a:p>
            <a:pPr lvl="1"/>
            <a:r>
              <a:rPr lang="nl-BE" dirty="0"/>
              <a:t>Geconsolideerd:</a:t>
            </a:r>
          </a:p>
          <a:p>
            <a:pPr lvl="2"/>
            <a:r>
              <a:rPr lang="nl-BE" dirty="0"/>
              <a:t>Totale uitgaven: 18 669 884 euro </a:t>
            </a:r>
          </a:p>
          <a:p>
            <a:pPr lvl="2"/>
            <a:r>
              <a:rPr lang="nl-BE" dirty="0"/>
              <a:t>Totale ontvangsten: 8 858 762 euro</a:t>
            </a:r>
          </a:p>
          <a:p>
            <a:pPr lvl="1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48335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20BF8A-7EC5-47DB-94C2-5A54B6B80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/>
          <a:lstStyle/>
          <a:p>
            <a:r>
              <a:rPr lang="nl-BE" dirty="0"/>
              <a:t>Investeringskredieten (T3) </a:t>
            </a:r>
          </a:p>
        </p:txBody>
      </p:sp>
      <p:sp>
        <p:nvSpPr>
          <p:cNvPr id="7" name="Tijdelijke aanduiding voor inhoud 2">
            <a:extLst>
              <a:ext uri="{FF2B5EF4-FFF2-40B4-BE49-F238E27FC236}">
                <a16:creationId xmlns:a16="http://schemas.microsoft.com/office/drawing/2014/main" id="{015F0D2D-BF66-4AFA-ABD1-18579B683BBB}"/>
              </a:ext>
            </a:extLst>
          </p:cNvPr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nl-BE" altLang="nl-BE" dirty="0"/>
              <a:t>Financiering van de investeringen</a:t>
            </a:r>
          </a:p>
          <a:p>
            <a:pPr eaLnBrk="1" hangingPunct="1"/>
            <a:endParaRPr lang="nl-BE" altLang="nl-BE" dirty="0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4F55DEF-488D-44C8-8D71-5D3051F5E5F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678576"/>
              </p:ext>
            </p:extLst>
          </p:nvPr>
        </p:nvGraphicFramePr>
        <p:xfrm>
          <a:off x="539750" y="2276475"/>
          <a:ext cx="7848600" cy="4030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7848659" imgH="4010025" progId="Excel.Sheet.12">
                  <p:embed/>
                </p:oleObj>
              </mc:Choice>
              <mc:Fallback>
                <p:oleObj name="Worksheet" r:id="rId2" imgW="7848659" imgH="4010025" progId="Excel.Sheet.12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64F55DEF-488D-44C8-8D71-5D3051F5E5F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9750" y="2276475"/>
                        <a:ext cx="7848600" cy="4030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1213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D325E0-9072-6C2B-5BCD-9FA9914A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18336"/>
            <a:ext cx="8534400" cy="758952"/>
          </a:xfrm>
        </p:spPr>
        <p:txBody>
          <a:bodyPr>
            <a:normAutofit/>
          </a:bodyPr>
          <a:lstStyle/>
          <a:p>
            <a:r>
              <a:rPr lang="nl-BE" sz="3000" dirty="0"/>
              <a:t>Motivering van de wijzigingen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6CADEBA-DD8E-9E40-B823-485DA409556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BE" dirty="0"/>
              <a:t>Financieringen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39D0E0B-10B4-FE9C-E284-A84E1E5B940A}"/>
              </a:ext>
            </a:extLst>
          </p:cNvPr>
          <p:cNvSpPr txBox="1"/>
          <p:nvPr/>
        </p:nvSpPr>
        <p:spPr>
          <a:xfrm>
            <a:off x="301752" y="4941168"/>
            <a:ext cx="743860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500" dirty="0"/>
              <a:t>Vervroegde aflossing lening 31/10/2022: € 1.522.800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1500" dirty="0"/>
              <a:t>Geen opname van bijkomende leningen en leasings, behalve:</a:t>
            </a:r>
          </a:p>
          <a:p>
            <a:pPr lvl="1"/>
            <a:r>
              <a:rPr lang="nl-BE" sz="1500" dirty="0"/>
              <a:t>opname financiële leasing: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nl-BE" sz="1500" dirty="0"/>
              <a:t>Investeringen sportsite via TMVW (incl. kunstgrasveld)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nl-BE" sz="1500" dirty="0"/>
              <a:t>Investeringen openbare verlichting via Fluvius</a:t>
            </a:r>
          </a:p>
        </p:txBody>
      </p:sp>
      <p:graphicFrame>
        <p:nvGraphicFramePr>
          <p:cNvPr id="6" name="Grafiek 5">
            <a:extLst>
              <a:ext uri="{FF2B5EF4-FFF2-40B4-BE49-F238E27FC236}">
                <a16:creationId xmlns:a16="http://schemas.microsoft.com/office/drawing/2014/main" id="{EBBE8EFE-694A-E56A-22FA-89B5EB8E53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4320020"/>
              </p:ext>
            </p:extLst>
          </p:nvPr>
        </p:nvGraphicFramePr>
        <p:xfrm>
          <a:off x="747712" y="2057400"/>
          <a:ext cx="764857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35365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D325E0-9072-6C2B-5BCD-9FA9914A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Impact op het financieel evenwicht</a:t>
            </a:r>
          </a:p>
        </p:txBody>
      </p:sp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74FE1437-812B-9474-985C-41AB29846B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0145616"/>
              </p:ext>
            </p:extLst>
          </p:nvPr>
        </p:nvGraphicFramePr>
        <p:xfrm>
          <a:off x="683568" y="1772816"/>
          <a:ext cx="79928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93272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D325E0-9072-6C2B-5BCD-9FA9914A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/>
              <a:t>Impact op het financieel evenwicht</a:t>
            </a:r>
          </a:p>
        </p:txBody>
      </p:sp>
      <p:graphicFrame>
        <p:nvGraphicFramePr>
          <p:cNvPr id="5" name="Grafiek 4">
            <a:extLst>
              <a:ext uri="{FF2B5EF4-FFF2-40B4-BE49-F238E27FC236}">
                <a16:creationId xmlns:a16="http://schemas.microsoft.com/office/drawing/2014/main" id="{F8E720C1-97BE-77CD-9D2A-08ACB97E93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1883603"/>
              </p:ext>
            </p:extLst>
          </p:nvPr>
        </p:nvGraphicFramePr>
        <p:xfrm>
          <a:off x="251520" y="1772816"/>
          <a:ext cx="8064896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008213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9286A7-25A0-84D8-A972-65FC6ED7C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3265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nl-BE" dirty="0"/>
              <a:t>M2: staat van het financieel evenwicht (</a:t>
            </a:r>
            <a:r>
              <a:rPr lang="nl-BE" dirty="0" err="1"/>
              <a:t>blz</a:t>
            </a:r>
            <a:r>
              <a:rPr lang="nl-BE" dirty="0"/>
              <a:t> 27)</a:t>
            </a:r>
          </a:p>
        </p:txBody>
      </p:sp>
      <p:graphicFrame>
        <p:nvGraphicFramePr>
          <p:cNvPr id="4" name="Tijdelijke aanduiding voor inhoud 3">
            <a:extLst>
              <a:ext uri="{FF2B5EF4-FFF2-40B4-BE49-F238E27FC236}">
                <a16:creationId xmlns:a16="http://schemas.microsoft.com/office/drawing/2014/main" id="{7C613E14-BEA5-D37F-715C-A8F0301C60F5}"/>
              </a:ext>
            </a:extLst>
          </p:cNvPr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64687204"/>
              </p:ext>
            </p:extLst>
          </p:nvPr>
        </p:nvGraphicFramePr>
        <p:xfrm>
          <a:off x="392906" y="1719263"/>
          <a:ext cx="8382000" cy="424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8382118" imgH="4248150" progId="Excel.Sheet.12">
                  <p:embed/>
                </p:oleObj>
              </mc:Choice>
              <mc:Fallback>
                <p:oleObj name="Worksheet" r:id="rId2" imgW="8382118" imgH="4248150" progId="Excel.Sheet.12">
                  <p:embed/>
                  <p:pic>
                    <p:nvPicPr>
                      <p:cNvPr id="4" name="Tijdelijke aanduiding voor inhoud 3">
                        <a:extLst>
                          <a:ext uri="{FF2B5EF4-FFF2-40B4-BE49-F238E27FC236}">
                            <a16:creationId xmlns:a16="http://schemas.microsoft.com/office/drawing/2014/main" id="{18FDFACE-C74B-4BED-8812-FA2DDAAE1D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92906" y="1719263"/>
                        <a:ext cx="8382000" cy="4248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05364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F5B1580A-94C1-41E3-AC9A-670E4869A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232720"/>
            <a:ext cx="8534400" cy="758952"/>
          </a:xfrm>
        </p:spPr>
        <p:txBody>
          <a:bodyPr/>
          <a:lstStyle/>
          <a:p>
            <a:pPr eaLnBrk="1" hangingPunct="1"/>
            <a:r>
              <a:rPr lang="nl-BE" altLang="nl-BE" sz="4000" dirty="0"/>
              <a:t>Vragen ?</a:t>
            </a:r>
            <a:endParaRPr lang="nl-NL" altLang="nl-BE" sz="4000" dirty="0"/>
          </a:p>
        </p:txBody>
      </p:sp>
      <p:sp>
        <p:nvSpPr>
          <p:cNvPr id="82947" name="Rectangle 6">
            <a:extLst>
              <a:ext uri="{FF2B5EF4-FFF2-40B4-BE49-F238E27FC236}">
                <a16:creationId xmlns:a16="http://schemas.microsoft.com/office/drawing/2014/main" id="{AFED18E9-DEDB-4C8D-BE5A-202684FE2B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nl-BE" altLang="nl-BE" dirty="0"/>
          </a:p>
          <a:p>
            <a:pPr eaLnBrk="1" hangingPunct="1"/>
            <a:endParaRPr lang="nl-BE" altLang="nl-BE" dirty="0"/>
          </a:p>
          <a:p>
            <a:pPr eaLnBrk="1" hangingPunct="1"/>
            <a:endParaRPr lang="nl-BE" altLang="nl-BE" dirty="0"/>
          </a:p>
          <a:p>
            <a:pPr marL="0" indent="0" eaLnBrk="1" hangingPunct="1">
              <a:buNone/>
            </a:pPr>
            <a:r>
              <a:rPr lang="nl-BE" altLang="nl-BE" dirty="0"/>
              <a:t>Bedankt voor uw aandacht!</a:t>
            </a:r>
            <a:endParaRPr lang="nl-NL" altLang="nl-BE" dirty="0"/>
          </a:p>
        </p:txBody>
      </p:sp>
      <p:sp>
        <p:nvSpPr>
          <p:cNvPr id="82948" name="Tijdelijke aanduiding voor dianummer 4">
            <a:extLst>
              <a:ext uri="{FF2B5EF4-FFF2-40B4-BE49-F238E27FC236}">
                <a16:creationId xmlns:a16="http://schemas.microsoft.com/office/drawing/2014/main" id="{03153070-DA46-424B-B4FC-1739304D79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F53870-4EC2-4A6D-A684-2DE314E37889}" type="slidenum">
              <a:rPr lang="en-US" altLang="nl-BE" sz="1000"/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nl-BE" sz="1000"/>
          </a:p>
        </p:txBody>
      </p:sp>
    </p:spTree>
    <p:extLst>
      <p:ext uri="{BB962C8B-B14F-4D97-AF65-F5344CB8AC3E}">
        <p14:creationId xmlns:p14="http://schemas.microsoft.com/office/powerpoint/2010/main" val="33877266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el">
  <a:themeElements>
    <a:clrScheme name="Civie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e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e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5EB9142C8A994280B511D169E8FE5C" ma:contentTypeVersion="12" ma:contentTypeDescription="Een nieuw document maken." ma:contentTypeScope="" ma:versionID="628f5dee50c1eb3e39ae74ea2aeee1b7">
  <xsd:schema xmlns:xsd="http://www.w3.org/2001/XMLSchema" xmlns:xs="http://www.w3.org/2001/XMLSchema" xmlns:p="http://schemas.microsoft.com/office/2006/metadata/properties" xmlns:ns3="7c06ac27-db76-4646-a113-09aa1c6ba6b0" xmlns:ns4="9b1505d0-65a8-400c-8357-1afc56c15df2" targetNamespace="http://schemas.microsoft.com/office/2006/metadata/properties" ma:root="true" ma:fieldsID="fa7c094e204922a35a302b6586e8fe11" ns3:_="" ns4:_="">
    <xsd:import namespace="7c06ac27-db76-4646-a113-09aa1c6ba6b0"/>
    <xsd:import namespace="9b1505d0-65a8-400c-8357-1afc56c15df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LengthInSeconds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06ac27-db76-4646-a113-09aa1c6ba6b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int-hash delen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1505d0-65a8-400c-8357-1afc56c15d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CD3786-CC72-49DB-B709-9B56B70111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c06ac27-db76-4646-a113-09aa1c6ba6b0"/>
    <ds:schemaRef ds:uri="9b1505d0-65a8-400c-8357-1afc56c15d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63DF82-7C19-4C91-B96B-F08B71058B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DFA708-0AF1-4B9B-BCDA-EE954D364092}">
  <ds:schemaRefs>
    <ds:schemaRef ds:uri="http://schemas.microsoft.com/office/2006/documentManagement/types"/>
    <ds:schemaRef ds:uri="9b1505d0-65a8-400c-8357-1afc56c15df2"/>
    <ds:schemaRef ds:uri="http://www.w3.org/XML/1998/namespace"/>
    <ds:schemaRef ds:uri="http://purl.org/dc/dcmitype/"/>
    <ds:schemaRef ds:uri="http://schemas.microsoft.com/office/2006/metadata/properties"/>
    <ds:schemaRef ds:uri="http://purl.org/dc/elements/1.1/"/>
    <ds:schemaRef ds:uri="7c06ac27-db76-4646-a113-09aa1c6ba6b0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1612</TotalTime>
  <Words>1342</Words>
  <Application>Microsoft Office PowerPoint</Application>
  <PresentationFormat>Diavoorstelling (4:3)</PresentationFormat>
  <Paragraphs>278</Paragraphs>
  <Slides>27</Slides>
  <Notes>3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2</vt:i4>
      </vt:variant>
      <vt:variant>
        <vt:lpstr>Diatitels</vt:lpstr>
      </vt:variant>
      <vt:variant>
        <vt:i4>27</vt:i4>
      </vt:variant>
    </vt:vector>
  </HeadingPairs>
  <TitlesOfParts>
    <vt:vector size="36" baseType="lpstr">
      <vt:lpstr>Arial</vt:lpstr>
      <vt:lpstr>Calibri</vt:lpstr>
      <vt:lpstr>Georgia</vt:lpstr>
      <vt:lpstr>Times New Roman</vt:lpstr>
      <vt:lpstr>Wingdings</vt:lpstr>
      <vt:lpstr>Wingdings 2</vt:lpstr>
      <vt:lpstr>Civiel</vt:lpstr>
      <vt:lpstr>Microsoft Excel-werkblad</vt:lpstr>
      <vt:lpstr>Worksheet</vt:lpstr>
      <vt:lpstr>  AANPASSING MEERJARENPLAN      2020 - 2025  GEMEENTE  &amp;  OCMW PITTEM</vt:lpstr>
      <vt:lpstr>Situering AMJP</vt:lpstr>
      <vt:lpstr>M2: staat van het financieel evenwicht: evolutie</vt:lpstr>
      <vt:lpstr>Overzicht kredieten (M3) (blz 32)</vt:lpstr>
      <vt:lpstr> Ontvangsten en uitgaven: functionele aard (T1) (blz 34)</vt:lpstr>
      <vt:lpstr>Ontvangsten en uitgaven: economisch (T2) (blz 36)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Motivering van de wijziging</vt:lpstr>
      <vt:lpstr>Investeringen </vt:lpstr>
      <vt:lpstr>Investeringskredieten (T3) </vt:lpstr>
      <vt:lpstr>Motivering van de wijzigingen</vt:lpstr>
      <vt:lpstr>Impact op het financieel evenwicht</vt:lpstr>
      <vt:lpstr>Impact op het financieel evenwicht</vt:lpstr>
      <vt:lpstr>M2: staat van het financieel evenwicht (blz 27)</vt:lpstr>
      <vt:lpstr>Vragen ?</vt:lpstr>
    </vt:vector>
  </TitlesOfParts>
  <Company>Gemeente Pittem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GEMEENTE PITTEM</dc:title>
  <dc:creator>Gemeente Pittem</dc:creator>
  <cp:lastModifiedBy>Tonia Depoortere</cp:lastModifiedBy>
  <cp:revision>438</cp:revision>
  <cp:lastPrinted>2022-11-08T12:32:07Z</cp:lastPrinted>
  <dcterms:created xsi:type="dcterms:W3CDTF">2016-11-22T15:34:48Z</dcterms:created>
  <dcterms:modified xsi:type="dcterms:W3CDTF">2022-11-14T08:57:58Z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0x0101005B5EB9142C8A994280B511D169E8FE5C</vt:lpwstr>
  </property>
</Properties>
</file>